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259" r:id="rId2"/>
    <p:sldId id="264" r:id="rId3"/>
    <p:sldId id="286" r:id="rId4"/>
    <p:sldId id="287" r:id="rId5"/>
    <p:sldId id="288" r:id="rId6"/>
    <p:sldId id="265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6" r:id="rId20"/>
    <p:sldId id="279" r:id="rId21"/>
    <p:sldId id="280" r:id="rId22"/>
    <p:sldId id="282" r:id="rId23"/>
    <p:sldId id="281" r:id="rId24"/>
    <p:sldId id="283" r:id="rId25"/>
    <p:sldId id="28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31DB-5F68-4E9E-90EB-25E011F497B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DF39D-8C1A-4718-A126-5A73DC3ED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2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0AC3F-92A4-4610-831B-4C4B2A303EDD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F2AA-7281-44A6-AED2-5896CA503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6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181100" y="4120825"/>
            <a:ext cx="9862585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186415" y="2328077"/>
            <a:ext cx="9862585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zh-TW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75C-EE7A-4FCD-B815-F2A8DDD04C51}" type="datetime1">
              <a:rPr lang="en-US" smtClean="0"/>
              <a:t>9/28/2020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2800"/>
            </a:lvl2pPr>
          </a:lstStyle>
          <a:p>
            <a:pPr lvl="0" eaLnBrk="1" latinLnBrk="0" hangingPunct="1"/>
            <a:r>
              <a:rPr lang="en-US" altLang="zh-TW" smtClean="0"/>
              <a:t>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2F18-51C0-4C33-B313-F9A9F6D67F62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5800" y="1348154"/>
            <a:ext cx="2743200" cy="4778010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1100" y="1348154"/>
            <a:ext cx="6921499" cy="4778010"/>
          </a:xfrm>
        </p:spPr>
        <p:txBody>
          <a:bodyPr vert="eaVert">
            <a:normAutofit/>
          </a:bodyPr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altLang="zh-TW" smtClean="0"/>
              <a:t>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9A9D-D1A3-4E39-8446-C58DDD1F5A36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22376" indent="-27432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05840" indent="-256032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80160" indent="-237744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90472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  <a:lvl6pPr marL="1700784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6pPr>
            <a:lvl7pPr marL="192024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7pPr>
            <a:lvl8pPr marL="2139696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8pPr>
            <a:lvl9pPr marL="233172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C1DC-296B-4A2E-B0B3-3F1F0BC81580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464372"/>
            <a:ext cx="8839200" cy="1826363"/>
          </a:xfrm>
        </p:spPr>
        <p:txBody>
          <a:bodyPr tIns="0" bIns="0" anchor="t"/>
          <a:lstStyle>
            <a:lvl1pPr algn="r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0" y="3366334"/>
            <a:ext cx="8839200" cy="1066688"/>
          </a:xfrm>
        </p:spPr>
        <p:txBody>
          <a:bodyPr lIns="45720" tIns="0" rIns="45720" bIns="0" anchor="b"/>
          <a:lstStyle>
            <a:lvl1pPr marL="0" indent="0" algn="r">
              <a:buNone/>
              <a:defRPr sz="2000">
                <a:solidFill>
                  <a:schemeClr val="tx2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B7DA-7F64-4D8D-B7D7-71B7EEB83D1F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4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</p:spPr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475488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altLang="zh-TW" smtClean="0"/>
              <a:t>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100" y="1600201"/>
            <a:ext cx="475488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altLang="zh-TW" smtClean="0"/>
              <a:t>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152A-2B5D-46C6-B94C-A8585212B272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3050"/>
            <a:ext cx="104013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181100" y="1516912"/>
            <a:ext cx="475488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altLang="zh-TW" smtClean="0"/>
              <a:t>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5486400"/>
            <a:ext cx="475488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120" y="1516912"/>
            <a:ext cx="475488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altLang="zh-TW" smtClean="0"/>
              <a:t>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120" y="5486400"/>
            <a:ext cx="475488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2CD-11D2-4B03-918F-64DABB64380B}" type="datetime1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320"/>
            <a:ext cx="9867900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3D10-257A-4E71-9E85-DA9121FE43A4}" type="datetime1">
              <a:rPr lang="en-US" smtClean="0"/>
              <a:t>9/28/2020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22DA-1CC6-44F6-8E5C-B677D16AD3AE}" type="datetime1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49" y="1056575"/>
            <a:ext cx="6635265" cy="730250"/>
          </a:xfrm>
        </p:spPr>
        <p:txBody>
          <a:bodyPr tIns="0" bIns="0" anchor="t">
            <a:normAutofit/>
          </a:bodyPr>
          <a:lstStyle>
            <a:lvl1pPr algn="l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95750" y="85471"/>
            <a:ext cx="5687370" cy="914400"/>
          </a:xfrm>
        </p:spPr>
        <p:txBody>
          <a:bodyPr lIns="45720" tIns="0" rIns="45720" bIns="0" anchor="b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95750" y="1981200"/>
            <a:ext cx="985325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altLang="zh-TW" smtClean="0"/>
              <a:t>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A019F-AA92-44DF-B8C9-FB674BE342D8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2459" y="1705709"/>
            <a:ext cx="3954590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bg2"/>
                </a:solidFill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33269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kumimoji="0" lang="en-US" altLang="zh-TW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2462" y="2998764"/>
            <a:ext cx="3954587" cy="3135335"/>
          </a:xfrm>
        </p:spPr>
        <p:txBody>
          <a:bodyPr lIns="45720" rIns="4572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D60353D3-F400-4ACF-A772-8853037D4568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98679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altLang="zh-TW" smtClean="0"/>
              <a:t>Edit Master text styles</a:t>
            </a:r>
          </a:p>
          <a:p>
            <a:pPr lvl="1" eaLnBrk="1" latinLnBrk="0" hangingPunct="1"/>
            <a:r>
              <a:rPr kumimoji="0" lang="en-US" altLang="zh-TW" smtClean="0"/>
              <a:t>Second level</a:t>
            </a:r>
          </a:p>
          <a:p>
            <a:pPr lvl="2" eaLnBrk="1" latinLnBrk="0" hangingPunct="1"/>
            <a:r>
              <a:rPr kumimoji="0" lang="en-US" altLang="zh-TW" smtClean="0"/>
              <a:t>Third level</a:t>
            </a:r>
          </a:p>
          <a:p>
            <a:pPr lvl="3" eaLnBrk="1" latinLnBrk="0" hangingPunct="1"/>
            <a:r>
              <a:rPr kumimoji="0" lang="en-US" altLang="zh-TW" smtClean="0"/>
              <a:t>Fourth level</a:t>
            </a:r>
          </a:p>
          <a:p>
            <a:pPr lvl="4" eaLnBrk="1" latinLnBrk="0" hangingPunct="1"/>
            <a:r>
              <a:rPr kumimoji="0" lang="en-US" altLang="zh-TW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9A4735EC-60E2-4D33-9723-0FDAEEC26641}" type="datetime1">
              <a:rPr lang="en-US" smtClean="0"/>
              <a:pPr/>
              <a:t>9/28/2020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68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44" userDrawn="1">
          <p15:clr>
            <a:srgbClr val="F26B43"/>
          </p15:clr>
        </p15:guide>
        <p15:guide id="3" pos="6960" userDrawn="1">
          <p15:clr>
            <a:srgbClr val="F26B43"/>
          </p15:clr>
        </p15:guide>
        <p15:guide id="4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difficulties did the early settlers encounter?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Roger 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Peer Teaching: Round Three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4720" y="1666557"/>
            <a:ext cx="4886960" cy="4411966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Read the “objection” first and, without consulting Winthrop’s answer, </a:t>
            </a:r>
            <a:r>
              <a:rPr lang="en-US" altLang="zh-TW" sz="3200" dirty="0" smtClean="0">
                <a:solidFill>
                  <a:srgbClr val="C00000"/>
                </a:solidFill>
              </a:rPr>
              <a:t>discuss how you would argue against that objection</a:t>
            </a:r>
          </a:p>
          <a:p>
            <a:pPr marL="36576" indent="0">
              <a:buNone/>
            </a:pPr>
            <a:endParaRPr lang="zh-TW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" y="1666557"/>
            <a:ext cx="4488180" cy="44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Peer Teaching: Round Four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Advantages of love or Christian charity</a:t>
            </a:r>
            <a:r>
              <a:rPr lang="zh-TW" altLang="en-US" dirty="0" smtClean="0"/>
              <a:t> </a:t>
            </a:r>
            <a:r>
              <a:rPr lang="en-US" altLang="zh-TW" dirty="0" smtClean="0"/>
              <a:t>(p. 10)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8" y="2692043"/>
            <a:ext cx="11129830" cy="10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Peer Teaching: Round Four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Advantages of love or Christian charity</a:t>
            </a:r>
            <a:r>
              <a:rPr lang="zh-TW" altLang="en-US" dirty="0" smtClean="0"/>
              <a:t> </a:t>
            </a:r>
            <a:r>
              <a:rPr lang="en-US" altLang="zh-TW" dirty="0" smtClean="0"/>
              <a:t>(p. 10)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86" y="2387766"/>
            <a:ext cx="11009165" cy="409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3104" y="1727815"/>
            <a:ext cx="1018740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Where did social inequality go?</a:t>
            </a:r>
          </a:p>
          <a:p>
            <a:pPr algn="ctr"/>
            <a:endParaRPr lang="en-US" altLang="zh-TW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altLang="zh-TW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It’s taken as a given.</a:t>
            </a:r>
            <a:endParaRPr lang="en-US" altLang="zh-TW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7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Activity: Imagining the Encounter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Take out your reading journal or a piece of paper</a:t>
            </a:r>
          </a:p>
          <a:p>
            <a:r>
              <a:rPr lang="en-US" altLang="zh-TW" dirty="0" smtClean="0"/>
              <a:t>Try to complete the story:</a:t>
            </a:r>
          </a:p>
          <a:p>
            <a:pPr marL="36576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</a:t>
            </a:r>
          </a:p>
          <a:p>
            <a:pPr marL="36576" indent="0">
              <a:buNone/>
            </a:pPr>
            <a:r>
              <a:rPr lang="en-US" altLang="zh-TW" dirty="0" smtClean="0"/>
              <a:t>One day you stay at NTUST late to study American literature. Suddenly you notice a light source outside of the window. It’s a UFO. Two aliens come out of the flying saucer and begin to walk towards you . . .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59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Activity: Imagining the encounter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940" y="1519238"/>
            <a:ext cx="8728308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Activity: Imagining the encounter</a:t>
            </a:r>
            <a:endParaRPr lang="zh-TW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520" y="1272526"/>
            <a:ext cx="7894319" cy="54737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79025" y="5145802"/>
            <a:ext cx="21399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400" dirty="0"/>
              <a:t>https://www.dailymail.co.uk/sciencetech/article-2141858/Tough-news-swallow-Europeans-saw-wrong-cannibalism-1900s-new-books-claim.html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225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Activity: Imagining the encounter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0722" y="1417638"/>
            <a:ext cx="6595585" cy="52270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 flipV="1">
            <a:off x="9569033" y="5527189"/>
            <a:ext cx="23689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400" dirty="0"/>
              <a:t>http://www.americanyawp.com/text/04-colonial-society/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63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Activity: Imagining the encounter</a:t>
            </a:r>
            <a:endParaRPr lang="zh-TW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594484"/>
            <a:ext cx="3219450" cy="475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99" y="1594484"/>
            <a:ext cx="7303159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Activity: Imagining the encounter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Bradford: Indians are like wolves</a:t>
            </a:r>
          </a:p>
          <a:p>
            <a:r>
              <a:rPr lang="en-US" altLang="zh-TW" dirty="0" smtClean="0"/>
              <a:t>Winthrop: We should love even our enemies 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097" y="2879338"/>
            <a:ext cx="5559743" cy="339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2097" y="6276002"/>
            <a:ext cx="421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400" dirty="0"/>
              <a:t>https://images.app.goo.gl/UDFEWP8jEqeZBwweA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577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Plan for today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3200" dirty="0" smtClean="0"/>
              <a:t>Quiz: What is settler colonialism?</a:t>
            </a:r>
          </a:p>
          <a:p>
            <a:r>
              <a:rPr lang="en-US" altLang="zh-TW" sz="3200" dirty="0" smtClean="0"/>
              <a:t>Peer </a:t>
            </a:r>
            <a:r>
              <a:rPr lang="en-US" altLang="zh-TW" sz="3200" dirty="0" smtClean="0"/>
              <a:t>Teaching: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Of Plymouth Plantation</a:t>
            </a:r>
          </a:p>
          <a:p>
            <a:pPr marL="36576" indent="0">
              <a:buNone/>
            </a:pPr>
            <a:r>
              <a:rPr lang="en-US" altLang="zh-TW" sz="3200" dirty="0"/>
              <a:t> </a:t>
            </a:r>
            <a:r>
              <a:rPr lang="en-US" altLang="zh-TW" sz="3200" dirty="0" smtClean="0"/>
              <a:t>                             A Model of Christian Charity</a:t>
            </a:r>
          </a:p>
          <a:p>
            <a:r>
              <a:rPr lang="en-US" altLang="zh-TW" sz="3200" dirty="0" smtClean="0"/>
              <a:t>Activity: Imagining the encounter</a:t>
            </a:r>
          </a:p>
          <a:p>
            <a:r>
              <a:rPr lang="en-US" altLang="zh-TW" sz="3200" dirty="0" smtClean="0"/>
              <a:t>Group work: Decide your culture fair topic</a:t>
            </a:r>
          </a:p>
          <a:p>
            <a:r>
              <a:rPr lang="en-US" altLang="zh-TW" sz="3200" dirty="0" smtClean="0"/>
              <a:t>Lecture: What difficulties did the settlers encounter?</a:t>
            </a:r>
          </a:p>
          <a:p>
            <a:r>
              <a:rPr lang="en-US" altLang="zh-TW" sz="3200" dirty="0" smtClean="0"/>
              <a:t>Self-reflection: Answer the guide question in your notebook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104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3698" y="1727815"/>
            <a:ext cx="8706230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 about Indians?</a:t>
            </a:r>
          </a:p>
          <a:p>
            <a:pPr algn="ctr"/>
            <a:endParaRPr lang="en-US" altLang="zh-TW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They are 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“other”</a:t>
            </a:r>
            <a:endParaRPr lang="en-US" altLang="zh-TW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 the eyes of the </a:t>
            </a:r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settlers—</a:t>
            </a:r>
          </a:p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 no need to love them.</a:t>
            </a:r>
            <a:endParaRPr lang="en-US" altLang="zh-TW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altLang="zh-TW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5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Decide your culture fair topic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0" y="1417638"/>
            <a:ext cx="5246315" cy="3491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884" y="2765742"/>
            <a:ext cx="4925019" cy="385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Lecture: Difficulties for settlers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Brainstorm for difficulties settlers might encounter</a:t>
            </a:r>
            <a:endParaRPr lang="zh-TW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41295"/>
              </p:ext>
            </p:extLst>
          </p:nvPr>
        </p:nvGraphicFramePr>
        <p:xfrm>
          <a:off x="1544320" y="2497662"/>
          <a:ext cx="9011920" cy="381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245">
                  <a:extLst>
                    <a:ext uri="{9D8B030D-6E8A-4147-A177-3AD203B41FA5}">
                      <a16:colId xmlns:a16="http://schemas.microsoft.com/office/drawing/2014/main" val="2645976094"/>
                    </a:ext>
                  </a:extLst>
                </a:gridCol>
                <a:gridCol w="8448675">
                  <a:extLst>
                    <a:ext uri="{9D8B030D-6E8A-4147-A177-3AD203B41FA5}">
                      <a16:colId xmlns:a16="http://schemas.microsoft.com/office/drawing/2014/main" val="1519124855"/>
                    </a:ext>
                  </a:extLst>
                </a:gridCol>
              </a:tblGrid>
              <a:tr h="476383"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Item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584477"/>
                  </a:ext>
                </a:extLst>
              </a:tr>
              <a:tr h="4763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697884"/>
                  </a:ext>
                </a:extLst>
              </a:tr>
              <a:tr h="4763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8100"/>
                  </a:ext>
                </a:extLst>
              </a:tr>
              <a:tr h="4763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102167"/>
                  </a:ext>
                </a:extLst>
              </a:tr>
              <a:tr h="4763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320895"/>
                  </a:ext>
                </a:extLst>
              </a:tr>
              <a:tr h="4763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55806"/>
                  </a:ext>
                </a:extLst>
              </a:tr>
              <a:tr h="4763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913525"/>
                  </a:ext>
                </a:extLst>
              </a:tr>
              <a:tr h="47638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723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3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Lecture: Difficulties for settlers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5785167"/>
            <a:ext cx="9867900" cy="523877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Samoset and Squanto </a:t>
            </a:r>
            <a:r>
              <a:rPr lang="en-US" altLang="zh-TW" dirty="0" smtClean="0">
                <a:sym typeface="Wingdings" panose="05000000000000000000" pitchFamily="2" charset="2"/>
              </a:rPr>
              <a:t> Question of language/culture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682115"/>
            <a:ext cx="4996180" cy="3838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760" y="1687831"/>
            <a:ext cx="4714240" cy="38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Lecture: Difficulties for settlers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3900" y="5615370"/>
            <a:ext cx="9867900" cy="517844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John Smith and Pocahontas</a:t>
            </a:r>
            <a:endParaRPr lang="zh-TW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860" y="1854204"/>
            <a:ext cx="5681980" cy="3198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5336"/>
          <a:stretch/>
        </p:blipFill>
        <p:spPr>
          <a:xfrm>
            <a:off x="8518525" y="1417638"/>
            <a:ext cx="3521075" cy="4312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" y="1691284"/>
            <a:ext cx="3454400" cy="38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Lecture: Difficulties for settlers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TW" dirty="0"/>
              <a:t>At his entrance before the King, all the people gave a great shout. The Queen of </a:t>
            </a:r>
            <a:r>
              <a:rPr lang="en-US" altLang="zh-TW" dirty="0" err="1"/>
              <a:t>Appamatuck</a:t>
            </a:r>
            <a:r>
              <a:rPr lang="en-US" altLang="zh-TW" dirty="0"/>
              <a:t> was appointed to bring him water to wash his hands, and another brought him a bunch of feathers, instead of a towel, to dry them. Having feasted him </a:t>
            </a:r>
            <a:r>
              <a:rPr lang="en-US" altLang="zh-TW" dirty="0">
                <a:solidFill>
                  <a:srgbClr val="C00000"/>
                </a:solidFill>
              </a:rPr>
              <a:t>after their best barbarous manner </a:t>
            </a:r>
            <a:r>
              <a:rPr lang="en-US" altLang="zh-TW" dirty="0"/>
              <a:t>they could, a long consultation was held, but the conclusion was, two great stones were brought before Powhatan: then as many as could laid hands on him, dragged him to them, and thereon laid his head, and </a:t>
            </a:r>
            <a:r>
              <a:rPr lang="en-US" altLang="zh-TW" dirty="0">
                <a:solidFill>
                  <a:srgbClr val="C00000"/>
                </a:solidFill>
              </a:rPr>
              <a:t>being ready with their clubs to beat out his </a:t>
            </a:r>
            <a:r>
              <a:rPr lang="en-US" altLang="zh-TW" dirty="0" smtClean="0">
                <a:solidFill>
                  <a:srgbClr val="C00000"/>
                </a:solidFill>
              </a:rPr>
              <a:t>brains</a:t>
            </a:r>
            <a:endParaRPr lang="zh-TW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820160" y="6391961"/>
            <a:ext cx="812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dirty="0"/>
              <a:t>https://www.digitalhistory.uh.edu/disp_textbook.cfm?smtID=3&amp;psid=4213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64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Lecture: Difficulties for settlers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600201"/>
            <a:ext cx="10147300" cy="4525963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Pocahontas, the King's dearest daughter, when no entreaty could prevail, </a:t>
            </a:r>
            <a:r>
              <a:rPr lang="en-US" altLang="zh-TW" dirty="0">
                <a:solidFill>
                  <a:srgbClr val="C00000"/>
                </a:solidFill>
              </a:rPr>
              <a:t>got his head in her arms, and laid her own upon his to save him from death</a:t>
            </a:r>
            <a:r>
              <a:rPr lang="en-US" altLang="zh-TW" dirty="0"/>
              <a:t>: whereat the Emperor was contented he should live to make him hatchets, and her bells, beads, and copper; for they thought him as well of all occupations as themselves</a:t>
            </a:r>
            <a:r>
              <a:rPr lang="en-US" altLang="zh-TW" dirty="0" smtClean="0"/>
              <a:t>.</a:t>
            </a:r>
          </a:p>
          <a:p>
            <a:pPr marL="36576" indent="0">
              <a:buNone/>
            </a:pPr>
            <a:r>
              <a:rPr lang="en-US" altLang="zh-TW" dirty="0" smtClean="0"/>
              <a:t>                                                  </a:t>
            </a:r>
          </a:p>
          <a:p>
            <a:pPr marL="36576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                                                         John Smith, </a:t>
            </a:r>
          </a:p>
          <a:p>
            <a:pPr marL="36576" indent="0">
              <a:buNone/>
            </a:pPr>
            <a:r>
              <a:rPr lang="en-US" altLang="zh-TW" sz="2400" dirty="0" smtClean="0"/>
              <a:t>                                                             </a:t>
            </a:r>
            <a:r>
              <a:rPr lang="en-US" altLang="zh-TW" sz="2400" i="1" dirty="0" smtClean="0"/>
              <a:t>The General History of Virginia, </a:t>
            </a:r>
          </a:p>
          <a:p>
            <a:pPr marL="36576" indent="0">
              <a:buNone/>
            </a:pPr>
            <a:r>
              <a:rPr lang="en-US" altLang="zh-TW" sz="2400" i="1" dirty="0" smtClean="0"/>
              <a:t>                                                             New England, and the  Summer Isles</a:t>
            </a:r>
            <a:endParaRPr lang="zh-TW" alt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3820160" y="6391961"/>
            <a:ext cx="812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dirty="0"/>
              <a:t>https://www.digitalhistory.uh.edu/disp_textbook.cfm?smtID=3&amp;psid=4213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81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 smtClean="0"/>
              <a:t>Quiz</a:t>
            </a:r>
            <a:endParaRPr lang="zh-TW" alt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53" y="1805361"/>
            <a:ext cx="2285501" cy="46029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343" r="33759" b="7116"/>
          <a:stretch/>
        </p:blipFill>
        <p:spPr>
          <a:xfrm>
            <a:off x="4814028" y="1805360"/>
            <a:ext cx="5320276" cy="4602967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5660813" y="2428240"/>
            <a:ext cx="2971800" cy="1380066"/>
          </a:xfrm>
          <a:prstGeom prst="donut">
            <a:avLst>
              <a:gd name="adj" fmla="val 349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20521246">
            <a:off x="3198202" y="3474670"/>
            <a:ext cx="1583266" cy="4614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5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 smtClean="0"/>
              <a:t>Quiz</a:t>
            </a:r>
            <a:endParaRPr lang="zh-TW" alt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09" y="1577497"/>
            <a:ext cx="2600604" cy="4854700"/>
          </a:xfrm>
        </p:spPr>
      </p:pic>
      <p:sp>
        <p:nvSpPr>
          <p:cNvPr id="6" name="Oval Callout 5"/>
          <p:cNvSpPr/>
          <p:nvPr/>
        </p:nvSpPr>
        <p:spPr>
          <a:xfrm>
            <a:off x="4174229" y="1402079"/>
            <a:ext cx="5132331" cy="2886509"/>
          </a:xfrm>
          <a:prstGeom prst="wedgeEllipseCallout">
            <a:avLst>
              <a:gd name="adj1" fmla="val -61720"/>
              <a:gd name="adj2" fmla="val 3668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3">
                    <a:lumMod val="50000"/>
                  </a:schemeClr>
                </a:solidFill>
              </a:rPr>
              <a:t>Put your </a:t>
            </a:r>
            <a:r>
              <a:rPr lang="en-US" altLang="zh-TW" sz="4000" b="1" dirty="0" smtClean="0">
                <a:solidFill>
                  <a:schemeClr val="accent3">
                    <a:lumMod val="50000"/>
                  </a:schemeClr>
                </a:solidFill>
              </a:rPr>
              <a:t>student ID number </a:t>
            </a:r>
            <a:r>
              <a:rPr lang="en-US" altLang="zh-TW" sz="4000" b="1" dirty="0" smtClean="0">
                <a:solidFill>
                  <a:schemeClr val="accent3">
                    <a:lumMod val="50000"/>
                  </a:schemeClr>
                </a:solidFill>
              </a:rPr>
              <a:t>here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altLang="zh-TW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1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709" y="284798"/>
            <a:ext cx="9867900" cy="1143000"/>
          </a:xfrm>
        </p:spPr>
        <p:txBody>
          <a:bodyPr>
            <a:normAutofit/>
          </a:bodyPr>
          <a:lstStyle/>
          <a:p>
            <a:r>
              <a:rPr lang="en-US" altLang="zh-TW" sz="4400" b="1" dirty="0" smtClean="0"/>
              <a:t>Quiz</a:t>
            </a:r>
            <a:endParaRPr lang="zh-TW" alt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197" b="12469"/>
          <a:stretch/>
        </p:blipFill>
        <p:spPr>
          <a:xfrm>
            <a:off x="979827" y="2020888"/>
            <a:ext cx="10371664" cy="42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Peer Teaching: Round One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Form small groups </a:t>
            </a:r>
            <a:r>
              <a:rPr lang="en-US" altLang="zh-TW" sz="3200" dirty="0" smtClean="0">
                <a:solidFill>
                  <a:srgbClr val="FF0000"/>
                </a:solidFill>
              </a:rPr>
              <a:t>(2-4 people in a group)</a:t>
            </a:r>
            <a:r>
              <a:rPr lang="en-US" altLang="zh-TW" sz="3200" dirty="0" smtClean="0"/>
              <a:t>. </a:t>
            </a:r>
          </a:p>
          <a:p>
            <a:r>
              <a:rPr lang="en-US" altLang="zh-TW" sz="3200" dirty="0" smtClean="0"/>
              <a:t>Share notes, communicate ideas, ask questions.</a:t>
            </a:r>
            <a:endParaRPr lang="zh-TW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120" y="3571342"/>
            <a:ext cx="4246880" cy="28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Peer Teaching: Round Two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4731081"/>
            <a:ext cx="9248986" cy="1205202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Our task: Does the claim make sense or does it serve some political purpose?</a:t>
            </a:r>
            <a:endParaRPr lang="zh-TW" alt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79" t="4504" r="5749" b="7808"/>
          <a:stretch/>
        </p:blipFill>
        <p:spPr>
          <a:xfrm>
            <a:off x="582929" y="1666240"/>
            <a:ext cx="11064241" cy="29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 dirty="0"/>
              <a:t>Peer Teaching: Round Two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When?                                              Why? 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550160"/>
            <a:ext cx="5180649" cy="3453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1454" y="2338409"/>
            <a:ext cx="44975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Winthrop’s listeners were taking great risks. They were leaving their homes to establish their lives anew in a foreign, unknown, uncivilized place. </a:t>
            </a:r>
            <a:r>
              <a:rPr lang="en-US" altLang="zh-TW" sz="2800" dirty="0">
                <a:solidFill>
                  <a:srgbClr val="C00000"/>
                </a:solidFill>
              </a:rPr>
              <a:t>They needed to be assured</a:t>
            </a:r>
            <a:r>
              <a:rPr lang="en-US" altLang="zh-TW" sz="2800" dirty="0">
                <a:solidFill>
                  <a:schemeClr val="bg1"/>
                </a:solidFill>
              </a:rPr>
              <a:t> that their risks would pay off.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7659" y="6308727"/>
            <a:ext cx="5830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https://americainclass.org/a-model-of-christian-charity/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Peer Teaching: Round Two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554480"/>
            <a:ext cx="9248986" cy="4381803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Each group will read one paragraph together and discuss </a:t>
            </a:r>
            <a:r>
              <a:rPr lang="en-US" altLang="zh-TW" sz="3200" dirty="0" smtClean="0">
                <a:solidFill>
                  <a:srgbClr val="C00000"/>
                </a:solidFill>
              </a:rPr>
              <a:t>whether the “reason” convinces you</a:t>
            </a:r>
            <a:r>
              <a:rPr lang="en-US" altLang="zh-TW" sz="3200" dirty="0" smtClean="0"/>
              <a:t>.</a:t>
            </a:r>
          </a:p>
          <a:p>
            <a:pPr marL="36576" indent="0">
              <a:buNone/>
            </a:pPr>
            <a:r>
              <a:rPr lang="en-US" altLang="zh-TW" sz="3200" dirty="0" smtClean="0"/>
              <a:t> </a:t>
            </a:r>
          </a:p>
          <a:p>
            <a:r>
              <a:rPr lang="en-US" altLang="zh-TW" sz="3200" dirty="0" smtClean="0">
                <a:solidFill>
                  <a:srgbClr val="C00000"/>
                </a:solidFill>
              </a:rPr>
              <a:t>Present to the class</a:t>
            </a:r>
          </a:p>
          <a:p>
            <a:pPr marL="1136142" lvl="2" indent="-514350">
              <a:buFont typeface="Wingdings" panose="05000000000000000000" pitchFamily="2" charset="2"/>
              <a:buAutoNum type="circleNumWdWhitePlain"/>
            </a:pPr>
            <a:r>
              <a:rPr lang="en-US" altLang="zh-TW" sz="2600" dirty="0" smtClean="0"/>
              <a:t>What the argument is</a:t>
            </a:r>
          </a:p>
          <a:p>
            <a:pPr marL="1136142" lvl="2" indent="-514350">
              <a:buFont typeface="Wingdings" panose="05000000000000000000" pitchFamily="2" charset="2"/>
              <a:buAutoNum type="circleNumWdWhitePlain"/>
            </a:pPr>
            <a:r>
              <a:rPr lang="en-US" altLang="zh-TW" sz="2600" dirty="0" smtClean="0"/>
              <a:t>Why do you find it convincing or not so convincing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1447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int of reference design templat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int of reference design slides.potx" id="{1FE874D8-B4BB-41B6-994D-8CC71978EE0D}" vid="{10C828F2-76F4-45EC-B056-797090CCD612}"/>
    </a:ext>
  </a:extLst>
</a:theme>
</file>

<file path=ppt/theme/theme2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Point of reference design slides</Template>
  <TotalTime>356</TotalTime>
  <Words>677</Words>
  <Application>Microsoft Office PowerPoint</Application>
  <PresentationFormat>Widescreen</PresentationFormat>
  <Paragraphs>85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新細明體</vt:lpstr>
      <vt:lpstr>Arial</vt:lpstr>
      <vt:lpstr>Century Gothic</vt:lpstr>
      <vt:lpstr>Palatino Linotype</vt:lpstr>
      <vt:lpstr>Wingdings</vt:lpstr>
      <vt:lpstr>Wingdings 2</vt:lpstr>
      <vt:lpstr>Point of reference design template</vt:lpstr>
      <vt:lpstr>What difficulties did the early settlers encounter?</vt:lpstr>
      <vt:lpstr>Plan for today</vt:lpstr>
      <vt:lpstr>Quiz</vt:lpstr>
      <vt:lpstr>Quiz</vt:lpstr>
      <vt:lpstr>Quiz</vt:lpstr>
      <vt:lpstr>Peer Teaching: Round One</vt:lpstr>
      <vt:lpstr>Peer Teaching: Round Two</vt:lpstr>
      <vt:lpstr>Peer Teaching: Round Two</vt:lpstr>
      <vt:lpstr>Peer Teaching: Round Two</vt:lpstr>
      <vt:lpstr>Peer Teaching: Round Three</vt:lpstr>
      <vt:lpstr>Peer Teaching: Round Four</vt:lpstr>
      <vt:lpstr>Peer Teaching: Round Four</vt:lpstr>
      <vt:lpstr>PowerPoint Presentation</vt:lpstr>
      <vt:lpstr>Activity: Imagining the Encounter</vt:lpstr>
      <vt:lpstr>Activity: Imagining the encounter</vt:lpstr>
      <vt:lpstr>Activity: Imagining the encounter</vt:lpstr>
      <vt:lpstr>Activity: Imagining the encounter</vt:lpstr>
      <vt:lpstr>Activity: Imagining the encounter</vt:lpstr>
      <vt:lpstr>Activity: Imagining the encounter</vt:lpstr>
      <vt:lpstr>PowerPoint Presentation</vt:lpstr>
      <vt:lpstr>Decide your culture fair topic</vt:lpstr>
      <vt:lpstr>Lecture: Difficulties for settlers</vt:lpstr>
      <vt:lpstr>Lecture: Difficulties for settlers</vt:lpstr>
      <vt:lpstr>Lecture: Difficulties for settlers</vt:lpstr>
      <vt:lpstr>Lecture: Difficulties for settlers</vt:lpstr>
      <vt:lpstr>Lecture: Difficulties for settlers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difficulties did the early settlers encounter?</dc:title>
  <dc:creator>Roger Liu</dc:creator>
  <cp:lastModifiedBy>Roger Liu</cp:lastModifiedBy>
  <cp:revision>21</cp:revision>
  <dcterms:created xsi:type="dcterms:W3CDTF">2020-09-27T11:53:50Z</dcterms:created>
  <dcterms:modified xsi:type="dcterms:W3CDTF">2020-09-27T18:44:12Z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