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42"/>
  </p:notesMasterIdLst>
  <p:sldIdLst>
    <p:sldId id="256" r:id="rId2"/>
    <p:sldId id="259" r:id="rId3"/>
    <p:sldId id="260" r:id="rId4"/>
    <p:sldId id="261" r:id="rId5"/>
    <p:sldId id="262" r:id="rId6"/>
    <p:sldId id="287" r:id="rId7"/>
    <p:sldId id="258" r:id="rId8"/>
    <p:sldId id="257" r:id="rId9"/>
    <p:sldId id="288" r:id="rId10"/>
    <p:sldId id="284" r:id="rId11"/>
    <p:sldId id="290" r:id="rId12"/>
    <p:sldId id="291" r:id="rId13"/>
    <p:sldId id="300" r:id="rId14"/>
    <p:sldId id="298" r:id="rId15"/>
    <p:sldId id="299" r:id="rId16"/>
    <p:sldId id="263" r:id="rId17"/>
    <p:sldId id="293" r:id="rId18"/>
    <p:sldId id="265" r:id="rId19"/>
    <p:sldId id="266" r:id="rId20"/>
    <p:sldId id="267" r:id="rId21"/>
    <p:sldId id="268" r:id="rId22"/>
    <p:sldId id="269" r:id="rId23"/>
    <p:sldId id="294" r:id="rId24"/>
    <p:sldId id="270" r:id="rId25"/>
    <p:sldId id="279" r:id="rId26"/>
    <p:sldId id="271" r:id="rId27"/>
    <p:sldId id="272" r:id="rId28"/>
    <p:sldId id="283" r:id="rId29"/>
    <p:sldId id="296" r:id="rId30"/>
    <p:sldId id="297" r:id="rId31"/>
    <p:sldId id="295" r:id="rId32"/>
    <p:sldId id="273" r:id="rId33"/>
    <p:sldId id="274" r:id="rId34"/>
    <p:sldId id="275" r:id="rId35"/>
    <p:sldId id="264" r:id="rId36"/>
    <p:sldId id="276" r:id="rId37"/>
    <p:sldId id="278" r:id="rId38"/>
    <p:sldId id="280" r:id="rId39"/>
    <p:sldId id="282" r:id="rId40"/>
    <p:sldId id="28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72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B2594-9D19-44C9-B007-1E5EF62A1EA8}" type="doc">
      <dgm:prSet loTypeId="urn:diagrams.loki3.com/BracketList" loCatId="list" qsTypeId="urn:microsoft.com/office/officeart/2005/8/quickstyle/simple1" qsCatId="simple" csTypeId="urn:microsoft.com/office/officeart/2005/8/colors/accent6_1" csCatId="accent6" phldr="1"/>
      <dgm:spPr/>
      <dgm:t>
        <a:bodyPr/>
        <a:lstStyle/>
        <a:p>
          <a:endParaRPr lang="en-US" altLang="zh-TW"/>
        </a:p>
      </dgm:t>
    </dgm:pt>
    <dgm:pt modelId="{A1FA284A-92A0-4A02-AB4B-9D67A6ECA977}">
      <dgm:prSet phldrT="[Text]"/>
      <dgm:spPr/>
      <dgm:t>
        <a:bodyPr/>
        <a:lstStyle/>
        <a:p>
          <a:r>
            <a:rPr lang="en-US" altLang="zh-TW" dirty="0" smtClean="0"/>
            <a:t>Colonialism</a:t>
          </a:r>
        </a:p>
        <a:p>
          <a:endParaRPr lang="en-US" altLang="zh-TW" dirty="0"/>
        </a:p>
      </dgm:t>
    </dgm:pt>
    <dgm:pt modelId="{9E9AB520-8245-41C4-A883-865F4E7B86C1}" type="parTrans" cxnId="{9979AFB3-DB95-47F6-9D34-12275346F539}">
      <dgm:prSet/>
      <dgm:spPr/>
      <dgm:t>
        <a:bodyPr/>
        <a:lstStyle/>
        <a:p>
          <a:endParaRPr lang="en-US" altLang="zh-TW"/>
        </a:p>
      </dgm:t>
    </dgm:pt>
    <dgm:pt modelId="{89F5FE35-F109-4E34-86A6-A55032F022AE}" type="sibTrans" cxnId="{9979AFB3-DB95-47F6-9D34-12275346F539}">
      <dgm:prSet/>
      <dgm:spPr/>
      <dgm:t>
        <a:bodyPr/>
        <a:lstStyle/>
        <a:p>
          <a:endParaRPr lang="en-US" altLang="zh-TW"/>
        </a:p>
      </dgm:t>
    </dgm:pt>
    <dgm:pt modelId="{5EA8761E-D525-407D-9620-C2AD360B389A}">
      <dgm:prSet phldrT="[Text]"/>
      <dgm:spPr/>
      <dgm:t>
        <a:bodyPr/>
        <a:lstStyle/>
        <a:p>
          <a:r>
            <a:rPr lang="en-US" altLang="zh-TW" dirty="0" smtClean="0"/>
            <a:t>Colonists come and go (indigenous cultures might be kept)</a:t>
          </a:r>
          <a:endParaRPr lang="en-US" altLang="zh-TW" dirty="0"/>
        </a:p>
      </dgm:t>
    </dgm:pt>
    <dgm:pt modelId="{5662631B-D1AB-46EE-8550-C3AFAF745006}" type="parTrans" cxnId="{34053B0E-4179-45CC-833B-DB4C7825B71B}">
      <dgm:prSet/>
      <dgm:spPr/>
      <dgm:t>
        <a:bodyPr/>
        <a:lstStyle/>
        <a:p>
          <a:endParaRPr lang="en-US" altLang="zh-TW"/>
        </a:p>
      </dgm:t>
    </dgm:pt>
    <dgm:pt modelId="{90B0C5BC-9856-428D-B55B-8FB25CD64868}" type="sibTrans" cxnId="{34053B0E-4179-45CC-833B-DB4C7825B71B}">
      <dgm:prSet/>
      <dgm:spPr/>
      <dgm:t>
        <a:bodyPr/>
        <a:lstStyle/>
        <a:p>
          <a:endParaRPr lang="en-US" altLang="zh-TW"/>
        </a:p>
      </dgm:t>
    </dgm:pt>
    <dgm:pt modelId="{7F4639B8-8765-40F5-A703-D76297F3321D}">
      <dgm:prSet phldrT="[Text]"/>
      <dgm:spPr/>
      <dgm:t>
        <a:bodyPr/>
        <a:lstStyle/>
        <a:p>
          <a:r>
            <a:rPr lang="en-US" altLang="zh-TW" dirty="0" smtClean="0"/>
            <a:t>Settler</a:t>
          </a:r>
        </a:p>
        <a:p>
          <a:r>
            <a:rPr lang="en-US" altLang="zh-TW" dirty="0" smtClean="0"/>
            <a:t>colonialism</a:t>
          </a:r>
          <a:endParaRPr lang="en-US" altLang="zh-TW" dirty="0"/>
        </a:p>
      </dgm:t>
    </dgm:pt>
    <dgm:pt modelId="{BDF16D84-550B-4F52-9BF7-7DC26CBAB97D}" type="parTrans" cxnId="{A3030FE9-E1F9-410C-9199-591D819BA4EF}">
      <dgm:prSet/>
      <dgm:spPr/>
      <dgm:t>
        <a:bodyPr/>
        <a:lstStyle/>
        <a:p>
          <a:endParaRPr lang="en-US" altLang="zh-TW"/>
        </a:p>
      </dgm:t>
    </dgm:pt>
    <dgm:pt modelId="{A04B6903-9478-429C-9AB2-DA1E663A551E}" type="sibTrans" cxnId="{A3030FE9-E1F9-410C-9199-591D819BA4EF}">
      <dgm:prSet/>
      <dgm:spPr/>
      <dgm:t>
        <a:bodyPr/>
        <a:lstStyle/>
        <a:p>
          <a:endParaRPr lang="en-US" altLang="zh-TW"/>
        </a:p>
      </dgm:t>
    </dgm:pt>
    <dgm:pt modelId="{AD0CA412-8EE5-4DAB-9B12-28B8583E7CA2}">
      <dgm:prSet phldrT="[Text]"/>
      <dgm:spPr/>
      <dgm:t>
        <a:bodyPr/>
        <a:lstStyle/>
        <a:p>
          <a:r>
            <a:rPr lang="en-US" altLang="zh-TW" dirty="0" smtClean="0"/>
            <a:t>Colonists are stuck in the colonies (indigenous cultures </a:t>
          </a:r>
          <a:r>
            <a:rPr lang="en-US" altLang="zh-TW" dirty="0" smtClean="0">
              <a:solidFill>
                <a:srgbClr val="FF0000"/>
              </a:solidFill>
            </a:rPr>
            <a:t>disappear</a:t>
          </a:r>
          <a:r>
            <a:rPr lang="en-US" altLang="zh-TW" dirty="0" smtClean="0"/>
            <a:t>)</a:t>
          </a:r>
          <a:endParaRPr lang="en-US" altLang="zh-TW" dirty="0"/>
        </a:p>
      </dgm:t>
    </dgm:pt>
    <dgm:pt modelId="{91043FE7-946F-4033-A40B-D596770FAD93}" type="parTrans" cxnId="{E239E5CB-A6A4-4E6F-BA64-46F13C366024}">
      <dgm:prSet/>
      <dgm:spPr/>
      <dgm:t>
        <a:bodyPr/>
        <a:lstStyle/>
        <a:p>
          <a:endParaRPr lang="en-US" altLang="zh-TW"/>
        </a:p>
      </dgm:t>
    </dgm:pt>
    <dgm:pt modelId="{B4F8CFE5-1DE4-498C-AF34-2B1564C346CA}" type="sibTrans" cxnId="{E239E5CB-A6A4-4E6F-BA64-46F13C366024}">
      <dgm:prSet/>
      <dgm:spPr/>
      <dgm:t>
        <a:bodyPr/>
        <a:lstStyle/>
        <a:p>
          <a:endParaRPr lang="en-US" altLang="zh-TW"/>
        </a:p>
      </dgm:t>
    </dgm:pt>
    <dgm:pt modelId="{05AE51AB-DE4D-4A85-8C83-54AF33539F57}" type="pres">
      <dgm:prSet presAssocID="{0BAB2594-9D19-44C9-B007-1E5EF62A1EA8}" presName="Name0" presStyleCnt="0">
        <dgm:presLayoutVars>
          <dgm:dir/>
          <dgm:animLvl val="lvl"/>
          <dgm:resizeHandles val="exact"/>
        </dgm:presLayoutVars>
      </dgm:prSet>
      <dgm:spPr/>
    </dgm:pt>
    <dgm:pt modelId="{3CE7EAA8-8BAE-4029-8E65-AC6F2FDCEB47}" type="pres">
      <dgm:prSet presAssocID="{A1FA284A-92A0-4A02-AB4B-9D67A6ECA977}" presName="linNode" presStyleCnt="0"/>
      <dgm:spPr/>
    </dgm:pt>
    <dgm:pt modelId="{70406740-25A5-4651-8B07-5ECBC4046516}" type="pres">
      <dgm:prSet presAssocID="{A1FA284A-92A0-4A02-AB4B-9D67A6ECA977}" presName="parTx" presStyleLbl="revTx" presStyleIdx="0" presStyleCnt="2">
        <dgm:presLayoutVars>
          <dgm:chMax val="1"/>
          <dgm:bulletEnabled val="1"/>
        </dgm:presLayoutVars>
      </dgm:prSet>
      <dgm:spPr/>
      <dgm:t>
        <a:bodyPr/>
        <a:lstStyle/>
        <a:p>
          <a:endParaRPr lang="en-US" altLang="zh-TW"/>
        </a:p>
      </dgm:t>
    </dgm:pt>
    <dgm:pt modelId="{34950390-B05A-413B-9D42-FA613736B804}" type="pres">
      <dgm:prSet presAssocID="{A1FA284A-92A0-4A02-AB4B-9D67A6ECA977}" presName="bracket" presStyleLbl="parChTrans1D1" presStyleIdx="0" presStyleCnt="2"/>
      <dgm:spPr/>
    </dgm:pt>
    <dgm:pt modelId="{37CC239C-FF82-4BDE-86DE-40F41F1DE09D}" type="pres">
      <dgm:prSet presAssocID="{A1FA284A-92A0-4A02-AB4B-9D67A6ECA977}" presName="spH" presStyleCnt="0"/>
      <dgm:spPr/>
    </dgm:pt>
    <dgm:pt modelId="{217E0D2D-C4EE-4334-8061-C23CF15E7403}" type="pres">
      <dgm:prSet presAssocID="{A1FA284A-92A0-4A02-AB4B-9D67A6ECA977}" presName="desTx" presStyleLbl="node1" presStyleIdx="0" presStyleCnt="2">
        <dgm:presLayoutVars>
          <dgm:bulletEnabled val="1"/>
        </dgm:presLayoutVars>
      </dgm:prSet>
      <dgm:spPr/>
      <dgm:t>
        <a:bodyPr/>
        <a:lstStyle/>
        <a:p>
          <a:endParaRPr lang="en-US" altLang="zh-TW"/>
        </a:p>
      </dgm:t>
    </dgm:pt>
    <dgm:pt modelId="{B8E142D2-5B80-492C-AF89-863EC139CA42}" type="pres">
      <dgm:prSet presAssocID="{89F5FE35-F109-4E34-86A6-A55032F022AE}" presName="spV" presStyleCnt="0"/>
      <dgm:spPr/>
    </dgm:pt>
    <dgm:pt modelId="{9D264EF4-510A-49A9-8CEC-2D72BACBA4CA}" type="pres">
      <dgm:prSet presAssocID="{7F4639B8-8765-40F5-A703-D76297F3321D}" presName="linNode" presStyleCnt="0"/>
      <dgm:spPr/>
    </dgm:pt>
    <dgm:pt modelId="{03E83088-6A65-45CB-8690-23CFD5536EDD}" type="pres">
      <dgm:prSet presAssocID="{7F4639B8-8765-40F5-A703-D76297F3321D}" presName="parTx" presStyleLbl="revTx" presStyleIdx="1" presStyleCnt="2">
        <dgm:presLayoutVars>
          <dgm:chMax val="1"/>
          <dgm:bulletEnabled val="1"/>
        </dgm:presLayoutVars>
      </dgm:prSet>
      <dgm:spPr/>
    </dgm:pt>
    <dgm:pt modelId="{5A56CBCB-21EA-410A-B6B5-593BBA947363}" type="pres">
      <dgm:prSet presAssocID="{7F4639B8-8765-40F5-A703-D76297F3321D}" presName="bracket" presStyleLbl="parChTrans1D1" presStyleIdx="1" presStyleCnt="2"/>
      <dgm:spPr/>
    </dgm:pt>
    <dgm:pt modelId="{A8984615-F553-4D06-A657-0BA43201C49B}" type="pres">
      <dgm:prSet presAssocID="{7F4639B8-8765-40F5-A703-D76297F3321D}" presName="spH" presStyleCnt="0"/>
      <dgm:spPr/>
    </dgm:pt>
    <dgm:pt modelId="{6F1C491F-E859-4E68-BDA2-A88FD6338607}" type="pres">
      <dgm:prSet presAssocID="{7F4639B8-8765-40F5-A703-D76297F3321D}" presName="desTx" presStyleLbl="node1" presStyleIdx="1" presStyleCnt="2">
        <dgm:presLayoutVars>
          <dgm:bulletEnabled val="1"/>
        </dgm:presLayoutVars>
      </dgm:prSet>
      <dgm:spPr/>
      <dgm:t>
        <a:bodyPr/>
        <a:lstStyle/>
        <a:p>
          <a:endParaRPr lang="en-US" altLang="zh-TW"/>
        </a:p>
      </dgm:t>
    </dgm:pt>
  </dgm:ptLst>
  <dgm:cxnLst>
    <dgm:cxn modelId="{E239E5CB-A6A4-4E6F-BA64-46F13C366024}" srcId="{7F4639B8-8765-40F5-A703-D76297F3321D}" destId="{AD0CA412-8EE5-4DAB-9B12-28B8583E7CA2}" srcOrd="0" destOrd="0" parTransId="{91043FE7-946F-4033-A40B-D596770FAD93}" sibTransId="{B4F8CFE5-1DE4-498C-AF34-2B1564C346CA}"/>
    <dgm:cxn modelId="{34053B0E-4179-45CC-833B-DB4C7825B71B}" srcId="{A1FA284A-92A0-4A02-AB4B-9D67A6ECA977}" destId="{5EA8761E-D525-407D-9620-C2AD360B389A}" srcOrd="0" destOrd="0" parTransId="{5662631B-D1AB-46EE-8550-C3AFAF745006}" sibTransId="{90B0C5BC-9856-428D-B55B-8FB25CD64868}"/>
    <dgm:cxn modelId="{47544D16-9FD0-419C-A29C-944F736EF88F}" type="presOf" srcId="{7F4639B8-8765-40F5-A703-D76297F3321D}" destId="{03E83088-6A65-45CB-8690-23CFD5536EDD}" srcOrd="0" destOrd="0" presId="urn:diagrams.loki3.com/BracketList"/>
    <dgm:cxn modelId="{F4E766E3-AC6F-4F86-B3ED-D09A1AEE95D1}" type="presOf" srcId="{5EA8761E-D525-407D-9620-C2AD360B389A}" destId="{217E0D2D-C4EE-4334-8061-C23CF15E7403}" srcOrd="0" destOrd="0" presId="urn:diagrams.loki3.com/BracketList"/>
    <dgm:cxn modelId="{A3030FE9-E1F9-410C-9199-591D819BA4EF}" srcId="{0BAB2594-9D19-44C9-B007-1E5EF62A1EA8}" destId="{7F4639B8-8765-40F5-A703-D76297F3321D}" srcOrd="1" destOrd="0" parTransId="{BDF16D84-550B-4F52-9BF7-7DC26CBAB97D}" sibTransId="{A04B6903-9478-429C-9AB2-DA1E663A551E}"/>
    <dgm:cxn modelId="{9979AFB3-DB95-47F6-9D34-12275346F539}" srcId="{0BAB2594-9D19-44C9-B007-1E5EF62A1EA8}" destId="{A1FA284A-92A0-4A02-AB4B-9D67A6ECA977}" srcOrd="0" destOrd="0" parTransId="{9E9AB520-8245-41C4-A883-865F4E7B86C1}" sibTransId="{89F5FE35-F109-4E34-86A6-A55032F022AE}"/>
    <dgm:cxn modelId="{01F89BDE-EFAD-42C6-B216-CEEDCAE7AE32}" type="presOf" srcId="{AD0CA412-8EE5-4DAB-9B12-28B8583E7CA2}" destId="{6F1C491F-E859-4E68-BDA2-A88FD6338607}" srcOrd="0" destOrd="0" presId="urn:diagrams.loki3.com/BracketList"/>
    <dgm:cxn modelId="{B4BEE3B7-5626-4266-AF34-2B9E5195C3B5}" type="presOf" srcId="{A1FA284A-92A0-4A02-AB4B-9D67A6ECA977}" destId="{70406740-25A5-4651-8B07-5ECBC4046516}" srcOrd="0" destOrd="0" presId="urn:diagrams.loki3.com/BracketList"/>
    <dgm:cxn modelId="{14B4C65A-597F-4558-98A5-7DB29ABBCD79}" type="presOf" srcId="{0BAB2594-9D19-44C9-B007-1E5EF62A1EA8}" destId="{05AE51AB-DE4D-4A85-8C83-54AF33539F57}" srcOrd="0" destOrd="0" presId="urn:diagrams.loki3.com/BracketList"/>
    <dgm:cxn modelId="{648F4FDA-8729-4F61-A4BA-A3B046555DBD}" type="presParOf" srcId="{05AE51AB-DE4D-4A85-8C83-54AF33539F57}" destId="{3CE7EAA8-8BAE-4029-8E65-AC6F2FDCEB47}" srcOrd="0" destOrd="0" presId="urn:diagrams.loki3.com/BracketList"/>
    <dgm:cxn modelId="{4D8BC9E8-5C3C-46A6-8F31-6F0F1C8EA789}" type="presParOf" srcId="{3CE7EAA8-8BAE-4029-8E65-AC6F2FDCEB47}" destId="{70406740-25A5-4651-8B07-5ECBC4046516}" srcOrd="0" destOrd="0" presId="urn:diagrams.loki3.com/BracketList"/>
    <dgm:cxn modelId="{1D59FE1D-AC07-46AB-86A7-D115061E9B37}" type="presParOf" srcId="{3CE7EAA8-8BAE-4029-8E65-AC6F2FDCEB47}" destId="{34950390-B05A-413B-9D42-FA613736B804}" srcOrd="1" destOrd="0" presId="urn:diagrams.loki3.com/BracketList"/>
    <dgm:cxn modelId="{593EB7F7-A27A-402F-BA8A-F2E4B1BDEF34}" type="presParOf" srcId="{3CE7EAA8-8BAE-4029-8E65-AC6F2FDCEB47}" destId="{37CC239C-FF82-4BDE-86DE-40F41F1DE09D}" srcOrd="2" destOrd="0" presId="urn:diagrams.loki3.com/BracketList"/>
    <dgm:cxn modelId="{2AEEF700-0DCF-46FC-9217-FBA2815FC3B0}" type="presParOf" srcId="{3CE7EAA8-8BAE-4029-8E65-AC6F2FDCEB47}" destId="{217E0D2D-C4EE-4334-8061-C23CF15E7403}" srcOrd="3" destOrd="0" presId="urn:diagrams.loki3.com/BracketList"/>
    <dgm:cxn modelId="{FB4C8C7E-7EA6-4DC2-9D23-FF2F67D498EF}" type="presParOf" srcId="{05AE51AB-DE4D-4A85-8C83-54AF33539F57}" destId="{B8E142D2-5B80-492C-AF89-863EC139CA42}" srcOrd="1" destOrd="0" presId="urn:diagrams.loki3.com/BracketList"/>
    <dgm:cxn modelId="{FD504929-0454-42D8-908E-6E870EBBA68F}" type="presParOf" srcId="{05AE51AB-DE4D-4A85-8C83-54AF33539F57}" destId="{9D264EF4-510A-49A9-8CEC-2D72BACBA4CA}" srcOrd="2" destOrd="0" presId="urn:diagrams.loki3.com/BracketList"/>
    <dgm:cxn modelId="{06515363-BD40-4EFA-B7DD-53CA96731844}" type="presParOf" srcId="{9D264EF4-510A-49A9-8CEC-2D72BACBA4CA}" destId="{03E83088-6A65-45CB-8690-23CFD5536EDD}" srcOrd="0" destOrd="0" presId="urn:diagrams.loki3.com/BracketList"/>
    <dgm:cxn modelId="{F7A0BB0F-50C8-48DC-81C1-5566CECB0396}" type="presParOf" srcId="{9D264EF4-510A-49A9-8CEC-2D72BACBA4CA}" destId="{5A56CBCB-21EA-410A-B6B5-593BBA947363}" srcOrd="1" destOrd="0" presId="urn:diagrams.loki3.com/BracketList"/>
    <dgm:cxn modelId="{77BE9680-EDFE-41AB-864D-E53CB5C8FFA4}" type="presParOf" srcId="{9D264EF4-510A-49A9-8CEC-2D72BACBA4CA}" destId="{A8984615-F553-4D06-A657-0BA43201C49B}" srcOrd="2" destOrd="0" presId="urn:diagrams.loki3.com/BracketList"/>
    <dgm:cxn modelId="{C4C93427-E9B0-4081-A905-809164D36BBE}" type="presParOf" srcId="{9D264EF4-510A-49A9-8CEC-2D72BACBA4CA}" destId="{6F1C491F-E859-4E68-BDA2-A88FD6338607}"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6740-25A5-4651-8B07-5ECBC4046516}">
      <dsp:nvSpPr>
        <dsp:cNvPr id="0" name=""/>
        <dsp:cNvSpPr/>
      </dsp:nvSpPr>
      <dsp:spPr>
        <a:xfrm>
          <a:off x="0" y="1787117"/>
          <a:ext cx="2439307"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r" defTabSz="1333500">
            <a:lnSpc>
              <a:spcPct val="90000"/>
            </a:lnSpc>
            <a:spcBef>
              <a:spcPct val="0"/>
            </a:spcBef>
            <a:spcAft>
              <a:spcPct val="35000"/>
            </a:spcAft>
          </a:pPr>
          <a:r>
            <a:rPr lang="en-US" altLang="zh-TW" sz="3000" kern="1200" dirty="0" smtClean="0"/>
            <a:t>Colonialism</a:t>
          </a:r>
        </a:p>
        <a:p>
          <a:pPr lvl="0" algn="r" defTabSz="1333500">
            <a:lnSpc>
              <a:spcPct val="90000"/>
            </a:lnSpc>
            <a:spcBef>
              <a:spcPct val="0"/>
            </a:spcBef>
            <a:spcAft>
              <a:spcPct val="35000"/>
            </a:spcAft>
          </a:pPr>
          <a:endParaRPr lang="en-US" altLang="zh-TW" sz="3000" kern="1200" dirty="0"/>
        </a:p>
      </dsp:txBody>
      <dsp:txXfrm>
        <a:off x="0" y="1787117"/>
        <a:ext cx="2439307" cy="1113750"/>
      </dsp:txXfrm>
    </dsp:sp>
    <dsp:sp modelId="{34950390-B05A-413B-9D42-FA613736B804}">
      <dsp:nvSpPr>
        <dsp:cNvPr id="0" name=""/>
        <dsp:cNvSpPr/>
      </dsp:nvSpPr>
      <dsp:spPr>
        <a:xfrm>
          <a:off x="2439307" y="1787117"/>
          <a:ext cx="487861" cy="1113750"/>
        </a:xfrm>
        <a:prstGeom prst="leftBrace">
          <a:avLst>
            <a:gd name="adj1" fmla="val 35000"/>
            <a:gd name="adj2" fmla="val 50000"/>
          </a:avLst>
        </a:pr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7E0D2D-C4EE-4334-8061-C23CF15E7403}">
      <dsp:nvSpPr>
        <dsp:cNvPr id="0" name=""/>
        <dsp:cNvSpPr/>
      </dsp:nvSpPr>
      <dsp:spPr>
        <a:xfrm>
          <a:off x="3122313" y="1787117"/>
          <a:ext cx="6634915" cy="1113750"/>
        </a:xfrm>
        <a:prstGeom prst="rect">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285750" lvl="1" indent="-285750" algn="l" defTabSz="1333500">
            <a:lnSpc>
              <a:spcPct val="90000"/>
            </a:lnSpc>
            <a:spcBef>
              <a:spcPct val="0"/>
            </a:spcBef>
            <a:spcAft>
              <a:spcPct val="15000"/>
            </a:spcAft>
            <a:buChar char="••"/>
          </a:pPr>
          <a:r>
            <a:rPr lang="en-US" altLang="zh-TW" sz="3000" kern="1200" dirty="0" smtClean="0"/>
            <a:t>Colonists come and go (indigenous cultures might be kept)</a:t>
          </a:r>
          <a:endParaRPr lang="en-US" altLang="zh-TW" sz="3000" kern="1200" dirty="0"/>
        </a:p>
      </dsp:txBody>
      <dsp:txXfrm>
        <a:off x="3122313" y="1787117"/>
        <a:ext cx="6634915" cy="1113750"/>
      </dsp:txXfrm>
    </dsp:sp>
    <dsp:sp modelId="{03E83088-6A65-45CB-8690-23CFD5536EDD}">
      <dsp:nvSpPr>
        <dsp:cNvPr id="0" name=""/>
        <dsp:cNvSpPr/>
      </dsp:nvSpPr>
      <dsp:spPr>
        <a:xfrm>
          <a:off x="0" y="3008867"/>
          <a:ext cx="2436925"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lvl="0" algn="r" defTabSz="1333500">
            <a:lnSpc>
              <a:spcPct val="90000"/>
            </a:lnSpc>
            <a:spcBef>
              <a:spcPct val="0"/>
            </a:spcBef>
            <a:spcAft>
              <a:spcPct val="35000"/>
            </a:spcAft>
          </a:pPr>
          <a:r>
            <a:rPr lang="en-US" altLang="zh-TW" sz="3000" kern="1200" dirty="0" smtClean="0"/>
            <a:t>Settler</a:t>
          </a:r>
        </a:p>
        <a:p>
          <a:pPr lvl="0" algn="r" defTabSz="1333500">
            <a:lnSpc>
              <a:spcPct val="90000"/>
            </a:lnSpc>
            <a:spcBef>
              <a:spcPct val="0"/>
            </a:spcBef>
            <a:spcAft>
              <a:spcPct val="35000"/>
            </a:spcAft>
          </a:pPr>
          <a:r>
            <a:rPr lang="en-US" altLang="zh-TW" sz="3000" kern="1200" dirty="0" smtClean="0"/>
            <a:t>colonialism</a:t>
          </a:r>
          <a:endParaRPr lang="en-US" altLang="zh-TW" sz="3000" kern="1200" dirty="0"/>
        </a:p>
      </dsp:txBody>
      <dsp:txXfrm>
        <a:off x="0" y="3008867"/>
        <a:ext cx="2436925" cy="1113750"/>
      </dsp:txXfrm>
    </dsp:sp>
    <dsp:sp modelId="{5A56CBCB-21EA-410A-B6B5-593BBA947363}">
      <dsp:nvSpPr>
        <dsp:cNvPr id="0" name=""/>
        <dsp:cNvSpPr/>
      </dsp:nvSpPr>
      <dsp:spPr>
        <a:xfrm>
          <a:off x="2436925" y="3008867"/>
          <a:ext cx="487385" cy="1113750"/>
        </a:xfrm>
        <a:prstGeom prst="leftBrace">
          <a:avLst>
            <a:gd name="adj1" fmla="val 35000"/>
            <a:gd name="adj2" fmla="val 50000"/>
          </a:avLst>
        </a:pr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1C491F-E859-4E68-BDA2-A88FD6338607}">
      <dsp:nvSpPr>
        <dsp:cNvPr id="0" name=""/>
        <dsp:cNvSpPr/>
      </dsp:nvSpPr>
      <dsp:spPr>
        <a:xfrm>
          <a:off x="3119264" y="3008867"/>
          <a:ext cx="6628436" cy="1113750"/>
        </a:xfrm>
        <a:prstGeom prst="rect">
          <a:avLst/>
        </a:prstGeom>
        <a:solidFill>
          <a:schemeClr val="lt1">
            <a:hueOff val="0"/>
            <a:satOff val="0"/>
            <a:lumOff val="0"/>
            <a:alphaOff val="0"/>
          </a:schemeClr>
        </a:solidFill>
        <a:ln w="19050"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285750" lvl="1" indent="-285750" algn="l" defTabSz="1333500">
            <a:lnSpc>
              <a:spcPct val="90000"/>
            </a:lnSpc>
            <a:spcBef>
              <a:spcPct val="0"/>
            </a:spcBef>
            <a:spcAft>
              <a:spcPct val="15000"/>
            </a:spcAft>
            <a:buChar char="••"/>
          </a:pPr>
          <a:r>
            <a:rPr lang="en-US" altLang="zh-TW" sz="3000" kern="1200" dirty="0" smtClean="0"/>
            <a:t>Colonists are stuck in the colonies (indigenous cultures </a:t>
          </a:r>
          <a:r>
            <a:rPr lang="en-US" altLang="zh-TW" sz="3000" kern="1200" dirty="0" smtClean="0">
              <a:solidFill>
                <a:srgbClr val="FF0000"/>
              </a:solidFill>
            </a:rPr>
            <a:t>disappear</a:t>
          </a:r>
          <a:r>
            <a:rPr lang="en-US" altLang="zh-TW" sz="3000" kern="1200" dirty="0" smtClean="0"/>
            <a:t>)</a:t>
          </a:r>
          <a:endParaRPr lang="en-US" altLang="zh-TW" sz="3000" kern="1200" dirty="0"/>
        </a:p>
      </dsp:txBody>
      <dsp:txXfrm>
        <a:off x="3119264" y="3008867"/>
        <a:ext cx="6628436" cy="111375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F2B3F-D859-4426-8254-B69DA031A2E1}" type="datetimeFigureOut">
              <a:rPr lang="zh-TW" altLang="en-US" smtClean="0"/>
              <a:t>2020/9/20</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89FFB-B42A-403A-80BB-9B4115137F35}" type="slidenum">
              <a:rPr lang="zh-TW" altLang="en-US" smtClean="0"/>
              <a:t>‹#›</a:t>
            </a:fld>
            <a:endParaRPr lang="zh-TW" altLang="en-US"/>
          </a:p>
        </p:txBody>
      </p:sp>
    </p:spTree>
    <p:extLst>
      <p:ext uri="{BB962C8B-B14F-4D97-AF65-F5344CB8AC3E}">
        <p14:creationId xmlns:p14="http://schemas.microsoft.com/office/powerpoint/2010/main" val="294667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err="1" smtClean="0"/>
              <a:t>Mourt’s</a:t>
            </a:r>
            <a:r>
              <a:rPr lang="en-US" altLang="zh-TW" dirty="0" smtClean="0"/>
              <a:t> relations: promotional,</a:t>
            </a:r>
            <a:r>
              <a:rPr lang="en-US" altLang="zh-TW" baseline="0" dirty="0" smtClean="0"/>
              <a:t> says good things about America, Bradford: self-serving, mixed with biblical worldview, “their lights can shine out more brightly”</a:t>
            </a:r>
            <a:endParaRPr lang="zh-TW" altLang="en-US" dirty="0"/>
          </a:p>
        </p:txBody>
      </p:sp>
      <p:sp>
        <p:nvSpPr>
          <p:cNvPr id="4" name="Slide Number Placeholder 3"/>
          <p:cNvSpPr>
            <a:spLocks noGrp="1"/>
          </p:cNvSpPr>
          <p:nvPr>
            <p:ph type="sldNum" sz="quarter" idx="10"/>
          </p:nvPr>
        </p:nvSpPr>
        <p:spPr/>
        <p:txBody>
          <a:bodyPr/>
          <a:lstStyle/>
          <a:p>
            <a:fld id="{34089FFB-B42A-403A-80BB-9B4115137F35}" type="slidenum">
              <a:rPr lang="zh-TW" altLang="en-US" smtClean="0"/>
              <a:t>11</a:t>
            </a:fld>
            <a:endParaRPr lang="zh-TW" altLang="en-US"/>
          </a:p>
        </p:txBody>
      </p:sp>
    </p:spTree>
    <p:extLst>
      <p:ext uri="{BB962C8B-B14F-4D97-AF65-F5344CB8AC3E}">
        <p14:creationId xmlns:p14="http://schemas.microsoft.com/office/powerpoint/2010/main" val="307842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Economic inequality: opening</a:t>
            </a:r>
            <a:r>
              <a:rPr lang="en-US" altLang="zh-TW" baseline="0" dirty="0" smtClean="0"/>
              <a:t> lines of the sermon “some are created rich, some are poor”</a:t>
            </a:r>
            <a:r>
              <a:rPr lang="en-US" altLang="zh-TW" baseline="0" dirty="0" smtClean="0">
                <a:sym typeface="Wingdings" panose="05000000000000000000" pitchFamily="2" charset="2"/>
              </a:rPr>
              <a:t> God’s will</a:t>
            </a:r>
            <a:endParaRPr lang="zh-TW" altLang="en-US" dirty="0"/>
          </a:p>
        </p:txBody>
      </p:sp>
      <p:sp>
        <p:nvSpPr>
          <p:cNvPr id="4" name="Slide Number Placeholder 3"/>
          <p:cNvSpPr>
            <a:spLocks noGrp="1"/>
          </p:cNvSpPr>
          <p:nvPr>
            <p:ph type="sldNum" sz="quarter" idx="10"/>
          </p:nvPr>
        </p:nvSpPr>
        <p:spPr/>
        <p:txBody>
          <a:bodyPr/>
          <a:lstStyle/>
          <a:p>
            <a:fld id="{34089FFB-B42A-403A-80BB-9B4115137F35}" type="slidenum">
              <a:rPr lang="zh-TW" altLang="en-US" smtClean="0"/>
              <a:t>12</a:t>
            </a:fld>
            <a:endParaRPr lang="zh-TW" altLang="en-US"/>
          </a:p>
        </p:txBody>
      </p:sp>
    </p:spTree>
    <p:extLst>
      <p:ext uri="{BB962C8B-B14F-4D97-AF65-F5344CB8AC3E}">
        <p14:creationId xmlns:p14="http://schemas.microsoft.com/office/powerpoint/2010/main" val="186594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三貂角 </a:t>
            </a:r>
            <a:r>
              <a:rPr lang="en-US" altLang="zh-TW" dirty="0" smtClean="0"/>
              <a:t>(San Diego </a:t>
            </a:r>
            <a:r>
              <a:rPr lang="zh-TW" altLang="en-US" dirty="0" smtClean="0"/>
              <a:t>西班牙人</a:t>
            </a:r>
            <a:r>
              <a:rPr lang="en-US" altLang="zh-TW" dirty="0" smtClean="0"/>
              <a:t>) </a:t>
            </a:r>
            <a:r>
              <a:rPr lang="zh-TW" altLang="en-US" dirty="0" smtClean="0"/>
              <a:t>熱蘭遮城</a:t>
            </a:r>
            <a:r>
              <a:rPr lang="en-US" altLang="zh-TW" dirty="0" smtClean="0"/>
              <a:t>/</a:t>
            </a:r>
            <a:r>
              <a:rPr lang="zh-TW" altLang="en-US" dirty="0" smtClean="0"/>
              <a:t>安平古堡 </a:t>
            </a:r>
            <a:r>
              <a:rPr lang="en-US" altLang="zh-TW" dirty="0" smtClean="0"/>
              <a:t>(</a:t>
            </a:r>
            <a:r>
              <a:rPr lang="en-GB" altLang="zh-TW" sz="1200" b="0" i="0" kern="1200" dirty="0" err="1" smtClean="0">
                <a:solidFill>
                  <a:schemeClr val="tx1"/>
                </a:solidFill>
                <a:effectLst/>
                <a:latin typeface="+mn-lt"/>
                <a:ea typeface="+mn-ea"/>
                <a:cs typeface="+mn-cs"/>
              </a:rPr>
              <a:t>Zeelandia</a:t>
            </a:r>
            <a:r>
              <a:rPr lang="en-GB"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荷蘭人</a:t>
            </a:r>
            <a:r>
              <a:rPr lang="en-US" altLang="zh-TW" dirty="0" smtClean="0"/>
              <a:t>)</a:t>
            </a:r>
            <a:r>
              <a:rPr lang="zh-TW" altLang="en-US" dirty="0" smtClean="0"/>
              <a:t> 紅毛城 </a:t>
            </a:r>
            <a:r>
              <a:rPr lang="en-US" altLang="zh-TW" dirty="0" smtClean="0"/>
              <a:t>(San Domingo </a:t>
            </a:r>
            <a:r>
              <a:rPr lang="zh-TW" altLang="en-US" dirty="0" smtClean="0"/>
              <a:t>西班牙人</a:t>
            </a:r>
            <a:r>
              <a:rPr lang="en-US" altLang="zh-TW" dirty="0" smtClean="0"/>
              <a:t>)</a:t>
            </a:r>
            <a:r>
              <a:rPr lang="zh-TW" altLang="en-US" dirty="0" smtClean="0"/>
              <a:t> 總統府 </a:t>
            </a:r>
            <a:r>
              <a:rPr lang="en-US" altLang="zh-TW" dirty="0" smtClean="0"/>
              <a:t>(</a:t>
            </a:r>
            <a:r>
              <a:rPr lang="zh-TW" altLang="en-US" dirty="0" smtClean="0"/>
              <a:t>總督府 日本</a:t>
            </a:r>
            <a:r>
              <a:rPr lang="en-US" altLang="zh-TW" dirty="0" smtClean="0"/>
              <a:t>)</a:t>
            </a:r>
          </a:p>
          <a:p>
            <a:endParaRPr lang="zh-TW" altLang="en-US" dirty="0"/>
          </a:p>
        </p:txBody>
      </p:sp>
      <p:sp>
        <p:nvSpPr>
          <p:cNvPr id="4" name="Slide Number Placeholder 3"/>
          <p:cNvSpPr>
            <a:spLocks noGrp="1"/>
          </p:cNvSpPr>
          <p:nvPr>
            <p:ph type="sldNum" sz="quarter" idx="10"/>
          </p:nvPr>
        </p:nvSpPr>
        <p:spPr/>
        <p:txBody>
          <a:bodyPr/>
          <a:lstStyle/>
          <a:p>
            <a:fld id="{34089FFB-B42A-403A-80BB-9B4115137F35}" type="slidenum">
              <a:rPr lang="zh-TW" altLang="en-US" smtClean="0"/>
              <a:t>18</a:t>
            </a:fld>
            <a:endParaRPr lang="zh-TW" altLang="en-US"/>
          </a:p>
        </p:txBody>
      </p:sp>
    </p:spTree>
    <p:extLst>
      <p:ext uri="{BB962C8B-B14F-4D97-AF65-F5344CB8AC3E}">
        <p14:creationId xmlns:p14="http://schemas.microsoft.com/office/powerpoint/2010/main" val="166647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“Manifest Destiny” “Treaty</a:t>
            </a:r>
            <a:r>
              <a:rPr lang="en-US" altLang="zh-TW" baseline="0" dirty="0" smtClean="0"/>
              <a:t> of Penn with Indians</a:t>
            </a:r>
            <a:r>
              <a:rPr lang="en-US" altLang="zh-TW" dirty="0" smtClean="0"/>
              <a:t>” “The First Thanksgiving</a:t>
            </a:r>
            <a:r>
              <a:rPr lang="en-US" altLang="zh-TW" baseline="0" dirty="0" smtClean="0"/>
              <a:t> at Plymouth</a:t>
            </a:r>
            <a:r>
              <a:rPr lang="en-US" altLang="zh-TW" dirty="0" smtClean="0"/>
              <a:t>”</a:t>
            </a:r>
            <a:endParaRPr lang="zh-TW" altLang="en-US" dirty="0"/>
          </a:p>
        </p:txBody>
      </p:sp>
      <p:sp>
        <p:nvSpPr>
          <p:cNvPr id="4" name="Slide Number Placeholder 3"/>
          <p:cNvSpPr>
            <a:spLocks noGrp="1"/>
          </p:cNvSpPr>
          <p:nvPr>
            <p:ph type="sldNum" sz="quarter" idx="10"/>
          </p:nvPr>
        </p:nvSpPr>
        <p:spPr/>
        <p:txBody>
          <a:bodyPr/>
          <a:lstStyle/>
          <a:p>
            <a:fld id="{34089FFB-B42A-403A-80BB-9B4115137F35}" type="slidenum">
              <a:rPr lang="zh-TW" altLang="en-US" smtClean="0"/>
              <a:t>26</a:t>
            </a:fld>
            <a:endParaRPr lang="zh-TW" altLang="en-US"/>
          </a:p>
        </p:txBody>
      </p:sp>
    </p:spTree>
    <p:extLst>
      <p:ext uri="{BB962C8B-B14F-4D97-AF65-F5344CB8AC3E}">
        <p14:creationId xmlns:p14="http://schemas.microsoft.com/office/powerpoint/2010/main" val="59654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Vicious circle: dominant</a:t>
            </a:r>
            <a:r>
              <a:rPr lang="en-US" altLang="zh-TW" baseline="0" dirty="0" smtClean="0"/>
              <a:t> group oppress minority because they are inferior </a:t>
            </a:r>
            <a:r>
              <a:rPr lang="en-US" altLang="zh-TW" baseline="0" dirty="0" smtClean="0">
                <a:sym typeface="Wingdings" panose="05000000000000000000" pitchFamily="2" charset="2"/>
              </a:rPr>
              <a:t> they become disadvantaged  dominant group can justify their inferiority</a:t>
            </a:r>
            <a:endParaRPr lang="zh-TW" altLang="en-US" dirty="0"/>
          </a:p>
        </p:txBody>
      </p:sp>
      <p:sp>
        <p:nvSpPr>
          <p:cNvPr id="4" name="Slide Number Placeholder 3"/>
          <p:cNvSpPr>
            <a:spLocks noGrp="1"/>
          </p:cNvSpPr>
          <p:nvPr>
            <p:ph type="sldNum" sz="quarter" idx="10"/>
          </p:nvPr>
        </p:nvSpPr>
        <p:spPr/>
        <p:txBody>
          <a:bodyPr/>
          <a:lstStyle/>
          <a:p>
            <a:fld id="{34089FFB-B42A-403A-80BB-9B4115137F35}" type="slidenum">
              <a:rPr lang="zh-TW" altLang="en-US" smtClean="0"/>
              <a:t>28</a:t>
            </a:fld>
            <a:endParaRPr lang="zh-TW" altLang="en-US"/>
          </a:p>
        </p:txBody>
      </p:sp>
    </p:spTree>
    <p:extLst>
      <p:ext uri="{BB962C8B-B14F-4D97-AF65-F5344CB8AC3E}">
        <p14:creationId xmlns:p14="http://schemas.microsoft.com/office/powerpoint/2010/main" val="399541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5694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ltLang="zh-TW"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8DB987F2-A784-4F72-BB57-0E9EACDE722E}"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1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zh-TW"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TW"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40BBD51E-4B19-444E-85C0-DBD7EB6263F4}"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6244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ltLang="zh-TW"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F0D7255A-4AD5-4D3E-9A0A-689DA3BA976C}"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5367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zh-TW"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TW"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30EF52CC-F3D9-41D4-BCE4-C208E61A3F31}"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9813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ltLang="zh-TW"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TW"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30EF52CC-F3D9-41D4-BCE4-C208E61A3F31}"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382265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4708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ltLang="zh-TW"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10"/>
          </p:nvPr>
        </p:nvSpPr>
        <p:spPr/>
        <p:txBody>
          <a:bodyPr/>
          <a:lstStyle/>
          <a:p>
            <a:fld id="{B647B1BF-4039-460D-A637-65428CBD720E}"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0658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419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ltLang="zh-TW"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smtClean="0"/>
              <a:t>9/20/2020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809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smtClean="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59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smtClean="0"/>
              <a:t>9/20/2020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502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ltLang="zh-TW"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9/20/2020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300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9/20/2020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8285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ltLang="zh-TW"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ltLang="zh-TW" smtClean="0"/>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smtClean="0"/>
              <a:t>9/20/2020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052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ltLang="zh-TW"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TW"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5E73A0EA-7DC7-4964-BB97-B173EF3B859A}" type="datetimeFigureOut">
              <a:rPr lang="en-US" smtClean="0"/>
              <a:t>9/20/2020</a:t>
            </a:fld>
            <a:endParaRPr lang="en-US" dirty="0"/>
          </a:p>
        </p:txBody>
      </p:sp>
    </p:spTree>
    <p:extLst>
      <p:ext uri="{BB962C8B-B14F-4D97-AF65-F5344CB8AC3E}">
        <p14:creationId xmlns:p14="http://schemas.microsoft.com/office/powerpoint/2010/main" val="251741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ltLang="zh-TW"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EF52CC-F3D9-41D4-BCE4-C208E61A3F31}" type="datetimeFigureOut">
              <a:rPr lang="en-US" smtClean="0"/>
              <a:t>9/20/2020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430046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ydreTEf52_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3805766"/>
            <a:ext cx="7766936" cy="1646302"/>
          </a:xfrm>
        </p:spPr>
        <p:txBody>
          <a:bodyPr/>
          <a:lstStyle/>
          <a:p>
            <a:r>
              <a:rPr lang="en-US" altLang="zh-TW" dirty="0" smtClean="0"/>
              <a:t>What is </a:t>
            </a:r>
            <a:br>
              <a:rPr lang="en-US" altLang="zh-TW" dirty="0" smtClean="0"/>
            </a:br>
            <a:r>
              <a:rPr lang="en-US" altLang="zh-TW" dirty="0" smtClean="0"/>
              <a:t>settler colonialism</a:t>
            </a:r>
            <a:r>
              <a:rPr lang="en-US" altLang="zh-TW" dirty="0" smtClean="0"/>
              <a:t>?</a:t>
            </a:r>
            <a:br>
              <a:rPr lang="en-US" altLang="zh-TW" dirty="0" smtClean="0"/>
            </a:br>
            <a:r>
              <a:rPr lang="zh-TW" altLang="en-US" dirty="0" smtClean="0"/>
              <a:t>定居</a:t>
            </a:r>
            <a:r>
              <a:rPr lang="zh-TW" altLang="en-US" dirty="0"/>
              <a:t>殖</a:t>
            </a:r>
            <a:r>
              <a:rPr lang="zh-TW" altLang="en-US" dirty="0" smtClean="0"/>
              <a:t>民主</a:t>
            </a:r>
            <a:r>
              <a:rPr lang="zh-TW" altLang="en-US" dirty="0"/>
              <a:t>義</a:t>
            </a:r>
            <a:endParaRPr lang="zh-TW" altLang="en-US" dirty="0"/>
          </a:p>
        </p:txBody>
      </p:sp>
      <p:sp>
        <p:nvSpPr>
          <p:cNvPr id="3" name="Subtitle 2"/>
          <p:cNvSpPr>
            <a:spLocks noGrp="1"/>
          </p:cNvSpPr>
          <p:nvPr>
            <p:ph type="subTitle" idx="1"/>
          </p:nvPr>
        </p:nvSpPr>
        <p:spPr>
          <a:xfrm>
            <a:off x="1507067" y="5625633"/>
            <a:ext cx="7766936" cy="1096899"/>
          </a:xfrm>
        </p:spPr>
        <p:txBody>
          <a:bodyPr/>
          <a:lstStyle/>
          <a:p>
            <a:r>
              <a:rPr lang="en-US" altLang="zh-TW" dirty="0" smtClean="0"/>
              <a:t>By Roger Liu</a:t>
            </a:r>
            <a:endParaRPr lang="zh-TW" altLang="en-US" dirty="0"/>
          </a:p>
        </p:txBody>
      </p:sp>
      <p:pic>
        <p:nvPicPr>
          <p:cNvPr id="4" name="Picture 3"/>
          <p:cNvPicPr>
            <a:picLocks noChangeAspect="1"/>
          </p:cNvPicPr>
          <p:nvPr/>
        </p:nvPicPr>
        <p:blipFill>
          <a:blip r:embed="rId2"/>
          <a:stretch>
            <a:fillRect/>
          </a:stretch>
        </p:blipFill>
        <p:spPr>
          <a:xfrm>
            <a:off x="344488" y="354880"/>
            <a:ext cx="3260808" cy="2172420"/>
          </a:xfrm>
          <a:prstGeom prst="rect">
            <a:avLst/>
          </a:prstGeom>
        </p:spPr>
      </p:pic>
    </p:spTree>
    <p:extLst>
      <p:ext uri="{BB962C8B-B14F-4D97-AF65-F5344CB8AC3E}">
        <p14:creationId xmlns:p14="http://schemas.microsoft.com/office/powerpoint/2010/main" val="34558482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American Puritanism (I)</a:t>
            </a:r>
            <a:endParaRPr lang="zh-TW" altLang="en-US" sz="4400" dirty="0"/>
          </a:p>
        </p:txBody>
      </p:sp>
      <p:sp>
        <p:nvSpPr>
          <p:cNvPr id="3" name="Content Placeholder 2"/>
          <p:cNvSpPr>
            <a:spLocks noGrp="1"/>
          </p:cNvSpPr>
          <p:nvPr>
            <p:ph idx="1"/>
          </p:nvPr>
        </p:nvSpPr>
        <p:spPr>
          <a:xfrm>
            <a:off x="677333" y="2160589"/>
            <a:ext cx="7835295" cy="3880773"/>
          </a:xfrm>
        </p:spPr>
        <p:txBody>
          <a:bodyPr>
            <a:normAutofit/>
          </a:bodyPr>
          <a:lstStyle/>
          <a:p>
            <a:r>
              <a:rPr lang="en-US" altLang="zh-TW" sz="2200" b="1" dirty="0">
                <a:solidFill>
                  <a:srgbClr val="7030A0"/>
                </a:solidFill>
              </a:rPr>
              <a:t>Part 1 </a:t>
            </a:r>
            <a:r>
              <a:rPr lang="en-US" altLang="zh-TW" sz="2200" b="1" dirty="0" smtClean="0">
                <a:solidFill>
                  <a:srgbClr val="7030A0"/>
                </a:solidFill>
              </a:rPr>
              <a:t>[~5:08]: </a:t>
            </a:r>
            <a:r>
              <a:rPr lang="en-US" altLang="zh-TW" sz="2200" b="1" dirty="0">
                <a:solidFill>
                  <a:srgbClr val="7030A0"/>
                </a:solidFill>
              </a:rPr>
              <a:t>Type as biblical/world </a:t>
            </a:r>
            <a:r>
              <a:rPr lang="en-US" altLang="zh-TW" sz="2200" b="1" dirty="0" smtClean="0">
                <a:solidFill>
                  <a:srgbClr val="7030A0"/>
                </a:solidFill>
              </a:rPr>
              <a:t>exegesis</a:t>
            </a:r>
          </a:p>
          <a:p>
            <a:pPr marL="0" indent="0">
              <a:buNone/>
            </a:pPr>
            <a:r>
              <a:rPr lang="en-US" altLang="zh-TW" sz="2200" b="1" dirty="0" smtClean="0">
                <a:solidFill>
                  <a:srgbClr val="7030A0"/>
                </a:solidFill>
              </a:rPr>
              <a:t>    </a:t>
            </a:r>
            <a:r>
              <a:rPr lang="en-US" altLang="zh-TW" sz="2200" dirty="0" smtClean="0"/>
              <a:t>(Winthrop’s journal: Overcoming Satan)</a:t>
            </a:r>
          </a:p>
          <a:p>
            <a:pPr marL="0" indent="0">
              <a:buNone/>
            </a:pPr>
            <a:endParaRPr lang="en-US" altLang="zh-TW" sz="2200" dirty="0"/>
          </a:p>
          <a:p>
            <a:r>
              <a:rPr lang="en-US" altLang="zh-TW" sz="2200" b="1" dirty="0">
                <a:solidFill>
                  <a:srgbClr val="7030A0"/>
                </a:solidFill>
              </a:rPr>
              <a:t>Part 2 [</a:t>
            </a:r>
            <a:r>
              <a:rPr lang="en-US" altLang="zh-TW" sz="2200" b="1" dirty="0" smtClean="0">
                <a:solidFill>
                  <a:srgbClr val="7030A0"/>
                </a:solidFill>
              </a:rPr>
              <a:t>5:08~16:06]: </a:t>
            </a:r>
            <a:r>
              <a:rPr lang="en-US" altLang="zh-TW" sz="2200" b="1" dirty="0">
                <a:solidFill>
                  <a:srgbClr val="7030A0"/>
                </a:solidFill>
              </a:rPr>
              <a:t>John Calvin and Puritan theology</a:t>
            </a:r>
          </a:p>
          <a:p>
            <a:pPr marL="0" indent="0">
              <a:buNone/>
            </a:pPr>
            <a:r>
              <a:rPr lang="en-US" altLang="zh-TW" sz="2200" dirty="0"/>
              <a:t> </a:t>
            </a:r>
            <a:r>
              <a:rPr lang="en-US" altLang="zh-TW" sz="2200" dirty="0" smtClean="0"/>
              <a:t>  (</a:t>
            </a:r>
            <a:r>
              <a:rPr lang="en-US" altLang="zh-TW" sz="2200" dirty="0" err="1" smtClean="0"/>
              <a:t>fatedness</a:t>
            </a:r>
            <a:r>
              <a:rPr lang="en-US" altLang="zh-TW" sz="2200" dirty="0" smtClean="0"/>
              <a:t>, covenant of works/grace, doctrine of</a:t>
            </a:r>
          </a:p>
          <a:p>
            <a:pPr marL="0" indent="0">
              <a:buNone/>
            </a:pPr>
            <a:r>
              <a:rPr lang="en-US" altLang="zh-TW" sz="2200" dirty="0" smtClean="0"/>
              <a:t>    election, Arminianism and good works, Hawthorne,</a:t>
            </a:r>
          </a:p>
          <a:p>
            <a:pPr marL="0" indent="0">
              <a:buNone/>
            </a:pPr>
            <a:r>
              <a:rPr lang="en-US" altLang="zh-TW" sz="2200" dirty="0" smtClean="0"/>
              <a:t>    writing fiction bad?, original sinfulness)</a:t>
            </a:r>
            <a:endParaRPr lang="en-US" altLang="zh-TW" sz="2200" dirty="0"/>
          </a:p>
          <a:p>
            <a:endParaRPr lang="en-US" altLang="zh-TW" sz="2200" b="1" dirty="0" smtClean="0">
              <a:solidFill>
                <a:srgbClr val="7030A0"/>
              </a:solidFill>
            </a:endParaRPr>
          </a:p>
          <a:p>
            <a:endParaRPr lang="en-US" altLang="zh-TW" sz="2200" b="1" dirty="0" smtClean="0">
              <a:solidFill>
                <a:srgbClr val="7030A0"/>
              </a:solidFill>
            </a:endParaRPr>
          </a:p>
          <a:p>
            <a:endParaRPr lang="zh-TW" altLang="en-US" sz="2200" b="1" dirty="0">
              <a:solidFill>
                <a:srgbClr val="7030A0"/>
              </a:solidFill>
            </a:endParaRPr>
          </a:p>
        </p:txBody>
      </p:sp>
      <p:pic>
        <p:nvPicPr>
          <p:cNvPr id="4" name="Picture 3"/>
          <p:cNvPicPr>
            <a:picLocks noChangeAspect="1"/>
          </p:cNvPicPr>
          <p:nvPr/>
        </p:nvPicPr>
        <p:blipFill>
          <a:blip r:embed="rId2"/>
          <a:stretch>
            <a:fillRect/>
          </a:stretch>
        </p:blipFill>
        <p:spPr>
          <a:xfrm>
            <a:off x="8244221" y="3824532"/>
            <a:ext cx="3831542" cy="2871207"/>
          </a:xfrm>
          <a:prstGeom prst="rect">
            <a:avLst/>
          </a:prstGeom>
        </p:spPr>
      </p:pic>
      <p:pic>
        <p:nvPicPr>
          <p:cNvPr id="6" name="Picture 5"/>
          <p:cNvPicPr>
            <a:picLocks noChangeAspect="1"/>
          </p:cNvPicPr>
          <p:nvPr/>
        </p:nvPicPr>
        <p:blipFill>
          <a:blip r:embed="rId3"/>
          <a:stretch>
            <a:fillRect/>
          </a:stretch>
        </p:blipFill>
        <p:spPr>
          <a:xfrm>
            <a:off x="8204092" y="374570"/>
            <a:ext cx="3911801" cy="3111660"/>
          </a:xfrm>
          <a:prstGeom prst="rect">
            <a:avLst/>
          </a:prstGeom>
        </p:spPr>
      </p:pic>
    </p:spTree>
    <p:extLst>
      <p:ext uri="{BB962C8B-B14F-4D97-AF65-F5344CB8AC3E}">
        <p14:creationId xmlns:p14="http://schemas.microsoft.com/office/powerpoint/2010/main" val="21369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American Puritanism (I)</a:t>
            </a:r>
            <a:endParaRPr lang="zh-TW" altLang="en-US" sz="4400" dirty="0"/>
          </a:p>
        </p:txBody>
      </p:sp>
      <p:sp>
        <p:nvSpPr>
          <p:cNvPr id="3" name="Content Placeholder 2"/>
          <p:cNvSpPr>
            <a:spLocks noGrp="1"/>
          </p:cNvSpPr>
          <p:nvPr>
            <p:ph idx="1"/>
          </p:nvPr>
        </p:nvSpPr>
        <p:spPr>
          <a:xfrm>
            <a:off x="677334" y="2160589"/>
            <a:ext cx="7617580" cy="3880773"/>
          </a:xfrm>
        </p:spPr>
        <p:txBody>
          <a:bodyPr>
            <a:normAutofit/>
          </a:bodyPr>
          <a:lstStyle/>
          <a:p>
            <a:r>
              <a:rPr lang="en-US" altLang="zh-TW" sz="2200" b="1" dirty="0" smtClean="0">
                <a:solidFill>
                  <a:srgbClr val="7030A0"/>
                </a:solidFill>
              </a:rPr>
              <a:t>Part 3 [16:06~40:20]: Bradford vs. </a:t>
            </a:r>
            <a:r>
              <a:rPr lang="en-US" altLang="zh-TW" sz="2200" b="1" dirty="0" err="1" smtClean="0">
                <a:solidFill>
                  <a:srgbClr val="7030A0"/>
                </a:solidFill>
              </a:rPr>
              <a:t>Mourt’s</a:t>
            </a:r>
            <a:r>
              <a:rPr lang="en-US" altLang="zh-TW" sz="2200" b="1" dirty="0" smtClean="0">
                <a:solidFill>
                  <a:srgbClr val="7030A0"/>
                </a:solidFill>
              </a:rPr>
              <a:t> Relations</a:t>
            </a:r>
          </a:p>
          <a:p>
            <a:pPr marL="0" indent="0">
              <a:buNone/>
            </a:pPr>
            <a:r>
              <a:rPr lang="en-US" altLang="zh-TW" sz="2200" b="1" dirty="0" smtClean="0">
                <a:solidFill>
                  <a:srgbClr val="7030A0"/>
                </a:solidFill>
              </a:rPr>
              <a:t>    </a:t>
            </a:r>
            <a:r>
              <a:rPr lang="en-US" altLang="zh-TW" sz="2200" dirty="0" smtClean="0"/>
              <a:t>(</a:t>
            </a:r>
            <a:r>
              <a:rPr lang="en-US" altLang="zh-TW" sz="2200" dirty="0" smtClean="0">
                <a:solidFill>
                  <a:srgbClr val="FF0000"/>
                </a:solidFill>
              </a:rPr>
              <a:t>virgin land</a:t>
            </a:r>
            <a:r>
              <a:rPr lang="en-US" altLang="zh-TW" sz="2200" dirty="0" smtClean="0"/>
              <a:t>, Puritan plain style, Mayflower’s arrival,</a:t>
            </a:r>
          </a:p>
          <a:p>
            <a:pPr marL="0" indent="0">
              <a:buNone/>
            </a:pPr>
            <a:r>
              <a:rPr lang="en-US" altLang="zh-TW" sz="2200" dirty="0"/>
              <a:t> </a:t>
            </a:r>
            <a:r>
              <a:rPr lang="en-US" altLang="zh-TW" sz="2200" dirty="0" smtClean="0"/>
              <a:t>   natural resources and promotional literature, wicked</a:t>
            </a:r>
          </a:p>
          <a:p>
            <a:pPr marL="0" indent="0">
              <a:buNone/>
            </a:pPr>
            <a:r>
              <a:rPr lang="en-US" altLang="zh-TW" sz="2200" dirty="0"/>
              <a:t> </a:t>
            </a:r>
            <a:r>
              <a:rPr lang="en-US" altLang="zh-TW" sz="2200" dirty="0" smtClean="0"/>
              <a:t>   man dead at sea as providence, tired colonists, </a:t>
            </a:r>
          </a:p>
          <a:p>
            <a:pPr marL="0" indent="0">
              <a:buNone/>
            </a:pPr>
            <a:r>
              <a:rPr lang="en-US" altLang="zh-TW" sz="2200" dirty="0"/>
              <a:t> </a:t>
            </a:r>
            <a:r>
              <a:rPr lang="en-US" altLang="zh-TW" sz="2200" dirty="0" smtClean="0"/>
              <a:t>   violent </a:t>
            </a:r>
            <a:r>
              <a:rPr lang="en-US" altLang="zh-TW" sz="2200" dirty="0" smtClean="0">
                <a:solidFill>
                  <a:srgbClr val="FF0000"/>
                </a:solidFill>
              </a:rPr>
              <a:t>Indians</a:t>
            </a:r>
            <a:r>
              <a:rPr lang="en-US" altLang="zh-TW" sz="2200" dirty="0" smtClean="0"/>
              <a:t>, Indians as having no languages)</a:t>
            </a:r>
          </a:p>
          <a:p>
            <a:pPr marL="0" indent="0">
              <a:buNone/>
            </a:pPr>
            <a:endParaRPr lang="en-US" altLang="zh-TW" sz="2200" dirty="0"/>
          </a:p>
          <a:p>
            <a:endParaRPr lang="en-US" altLang="zh-TW" sz="2200" b="1" dirty="0" smtClean="0">
              <a:solidFill>
                <a:srgbClr val="7030A0"/>
              </a:solidFill>
            </a:endParaRPr>
          </a:p>
          <a:p>
            <a:endParaRPr lang="en-US" altLang="zh-TW" sz="2200" b="1" dirty="0" smtClean="0">
              <a:solidFill>
                <a:srgbClr val="7030A0"/>
              </a:solidFill>
            </a:endParaRPr>
          </a:p>
          <a:p>
            <a:endParaRPr lang="zh-TW" altLang="en-US" sz="2200" b="1" dirty="0">
              <a:solidFill>
                <a:srgbClr val="7030A0"/>
              </a:solidFill>
            </a:endParaRPr>
          </a:p>
        </p:txBody>
      </p:sp>
      <p:pic>
        <p:nvPicPr>
          <p:cNvPr id="4" name="Picture 3"/>
          <p:cNvPicPr>
            <a:picLocks noChangeAspect="1"/>
          </p:cNvPicPr>
          <p:nvPr/>
        </p:nvPicPr>
        <p:blipFill>
          <a:blip r:embed="rId3"/>
          <a:stretch>
            <a:fillRect/>
          </a:stretch>
        </p:blipFill>
        <p:spPr>
          <a:xfrm>
            <a:off x="8244221" y="3824532"/>
            <a:ext cx="3831542" cy="2871207"/>
          </a:xfrm>
          <a:prstGeom prst="rect">
            <a:avLst/>
          </a:prstGeom>
        </p:spPr>
      </p:pic>
    </p:spTree>
    <p:extLst>
      <p:ext uri="{BB962C8B-B14F-4D97-AF65-F5344CB8AC3E}">
        <p14:creationId xmlns:p14="http://schemas.microsoft.com/office/powerpoint/2010/main" val="642718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American Puritanism (I)</a:t>
            </a:r>
            <a:endParaRPr lang="zh-TW" altLang="en-US" sz="4400" dirty="0"/>
          </a:p>
        </p:txBody>
      </p:sp>
      <p:sp>
        <p:nvSpPr>
          <p:cNvPr id="3" name="Content Placeholder 2"/>
          <p:cNvSpPr>
            <a:spLocks noGrp="1"/>
          </p:cNvSpPr>
          <p:nvPr>
            <p:ph idx="1"/>
          </p:nvPr>
        </p:nvSpPr>
        <p:spPr>
          <a:xfrm>
            <a:off x="350074" y="1463041"/>
            <a:ext cx="7802523" cy="4697127"/>
          </a:xfrm>
        </p:spPr>
        <p:txBody>
          <a:bodyPr>
            <a:normAutofit fontScale="92500" lnSpcReduction="10000"/>
          </a:bodyPr>
          <a:lstStyle/>
          <a:p>
            <a:r>
              <a:rPr lang="en-US" altLang="zh-TW" sz="2200" b="1" dirty="0">
                <a:solidFill>
                  <a:srgbClr val="7030A0"/>
                </a:solidFill>
              </a:rPr>
              <a:t>Part </a:t>
            </a:r>
            <a:r>
              <a:rPr lang="en-US" altLang="zh-TW" sz="2200" b="1" dirty="0" smtClean="0">
                <a:solidFill>
                  <a:srgbClr val="7030A0"/>
                </a:solidFill>
              </a:rPr>
              <a:t>4 [40:20~1:13:27]: Winthrop and Christian charity</a:t>
            </a:r>
          </a:p>
          <a:p>
            <a:pPr marL="0" indent="0">
              <a:buNone/>
            </a:pPr>
            <a:r>
              <a:rPr lang="en-US" altLang="zh-TW" sz="2200" b="1" dirty="0" smtClean="0">
                <a:solidFill>
                  <a:srgbClr val="7030A0"/>
                </a:solidFill>
              </a:rPr>
              <a:t>    </a:t>
            </a:r>
            <a:r>
              <a:rPr lang="en-US" altLang="zh-TW" sz="2200" dirty="0" smtClean="0"/>
              <a:t>(Winthrop’s group not as strict as Bradford’s, the great</a:t>
            </a:r>
          </a:p>
          <a:p>
            <a:pPr marL="0" indent="0">
              <a:buNone/>
            </a:pPr>
            <a:r>
              <a:rPr lang="en-US" altLang="zh-TW" sz="2200" dirty="0"/>
              <a:t> </a:t>
            </a:r>
            <a:r>
              <a:rPr lang="en-US" altLang="zh-TW" sz="2200" dirty="0" smtClean="0"/>
              <a:t>   migration since 1630, middle sorts/class migrants, joint</a:t>
            </a:r>
          </a:p>
          <a:p>
            <a:pPr marL="0" indent="0">
              <a:buNone/>
            </a:pPr>
            <a:r>
              <a:rPr lang="en-US" altLang="zh-TW" sz="2200" dirty="0"/>
              <a:t> </a:t>
            </a:r>
            <a:r>
              <a:rPr lang="en-US" altLang="zh-TW" sz="2200" dirty="0" smtClean="0"/>
              <a:t>   stock company, Massachusetts Bay Colony, layman’s</a:t>
            </a:r>
          </a:p>
          <a:p>
            <a:pPr marL="0" indent="0">
              <a:buNone/>
            </a:pPr>
            <a:r>
              <a:rPr lang="en-US" altLang="zh-TW" sz="2200" dirty="0" smtClean="0"/>
              <a:t>    sermon, St. </a:t>
            </a:r>
            <a:r>
              <a:rPr lang="en-US" altLang="zh-TW" sz="2200" dirty="0"/>
              <a:t>P</a:t>
            </a:r>
            <a:r>
              <a:rPr lang="en-US" altLang="zh-TW" sz="2200" dirty="0" smtClean="0"/>
              <a:t>aul, don’t focus too much on worldly</a:t>
            </a:r>
          </a:p>
          <a:p>
            <a:pPr marL="0" indent="0">
              <a:buNone/>
            </a:pPr>
            <a:r>
              <a:rPr lang="en-US" altLang="zh-TW" sz="2200" dirty="0"/>
              <a:t> </a:t>
            </a:r>
            <a:r>
              <a:rPr lang="en-US" altLang="zh-TW" sz="2200" dirty="0" smtClean="0"/>
              <a:t>   things, community bound by </a:t>
            </a:r>
            <a:r>
              <a:rPr lang="en-US" altLang="zh-TW" sz="2200" dirty="0" smtClean="0">
                <a:solidFill>
                  <a:srgbClr val="FF0000"/>
                </a:solidFill>
              </a:rPr>
              <a:t>love</a:t>
            </a:r>
            <a:r>
              <a:rPr lang="en-US" altLang="zh-TW" sz="2200" dirty="0" smtClean="0"/>
              <a:t>, Arabella, </a:t>
            </a:r>
            <a:r>
              <a:rPr lang="en-US" altLang="zh-TW" sz="2200" dirty="0" smtClean="0">
                <a:solidFill>
                  <a:srgbClr val="FF0000"/>
                </a:solidFill>
              </a:rPr>
              <a:t>justifies</a:t>
            </a:r>
          </a:p>
          <a:p>
            <a:pPr marL="0" indent="0">
              <a:buNone/>
            </a:pPr>
            <a:r>
              <a:rPr lang="en-US" altLang="zh-TW" sz="2200" dirty="0">
                <a:solidFill>
                  <a:srgbClr val="FF0000"/>
                </a:solidFill>
              </a:rPr>
              <a:t> </a:t>
            </a:r>
            <a:r>
              <a:rPr lang="en-US" altLang="zh-TW" sz="2200" dirty="0" smtClean="0">
                <a:solidFill>
                  <a:srgbClr val="FF0000"/>
                </a:solidFill>
              </a:rPr>
              <a:t>   economic inequality</a:t>
            </a:r>
            <a:r>
              <a:rPr lang="en-US" altLang="zh-TW" sz="2200" dirty="0" smtClean="0"/>
              <a:t>, </a:t>
            </a:r>
            <a:r>
              <a:rPr lang="en-US" altLang="zh-TW" sz="2200" dirty="0" smtClean="0">
                <a:solidFill>
                  <a:srgbClr val="FF0000"/>
                </a:solidFill>
              </a:rPr>
              <a:t>body politics, </a:t>
            </a:r>
            <a:r>
              <a:rPr lang="en-US" altLang="zh-TW" sz="2200" dirty="0" smtClean="0">
                <a:solidFill>
                  <a:schemeClr val="tx1"/>
                </a:solidFill>
              </a:rPr>
              <a:t>community</a:t>
            </a:r>
          </a:p>
          <a:p>
            <a:pPr marL="0" indent="0">
              <a:buNone/>
            </a:pPr>
            <a:r>
              <a:rPr lang="en-US" altLang="zh-TW" sz="2200" dirty="0">
                <a:solidFill>
                  <a:schemeClr val="tx1"/>
                </a:solidFill>
              </a:rPr>
              <a:t> </a:t>
            </a:r>
            <a:r>
              <a:rPr lang="en-US" altLang="zh-TW" sz="2200" dirty="0" smtClean="0">
                <a:solidFill>
                  <a:schemeClr val="tx1"/>
                </a:solidFill>
              </a:rPr>
              <a:t>   first/individual second, justice vs. mercy, </a:t>
            </a:r>
            <a:r>
              <a:rPr lang="en-US" altLang="zh-TW" sz="2200" dirty="0" smtClean="0">
                <a:solidFill>
                  <a:srgbClr val="FF0000"/>
                </a:solidFill>
              </a:rPr>
              <a:t>exclusive</a:t>
            </a:r>
            <a:r>
              <a:rPr lang="en-US" altLang="zh-TW" sz="2200" dirty="0" smtClean="0">
                <a:solidFill>
                  <a:schemeClr val="tx1"/>
                </a:solidFill>
              </a:rPr>
              <a:t> love,</a:t>
            </a:r>
          </a:p>
          <a:p>
            <a:pPr marL="0" indent="0">
              <a:buNone/>
            </a:pPr>
            <a:r>
              <a:rPr lang="en-US" altLang="zh-TW" sz="2200" dirty="0">
                <a:solidFill>
                  <a:schemeClr val="tx1"/>
                </a:solidFill>
              </a:rPr>
              <a:t> </a:t>
            </a:r>
            <a:r>
              <a:rPr lang="en-US" altLang="zh-TW" sz="2200" dirty="0" smtClean="0">
                <a:solidFill>
                  <a:schemeClr val="tx1"/>
                </a:solidFill>
              </a:rPr>
              <a:t>   exclusive contract with God, city on the hill</a:t>
            </a:r>
            <a:r>
              <a:rPr lang="en-US" altLang="zh-TW" sz="2200" dirty="0" smtClean="0"/>
              <a:t>)</a:t>
            </a:r>
          </a:p>
          <a:p>
            <a:pPr marL="0" indent="0">
              <a:buNone/>
            </a:pPr>
            <a:endParaRPr lang="en-US" altLang="zh-TW" sz="2200" dirty="0" smtClean="0"/>
          </a:p>
          <a:p>
            <a:r>
              <a:rPr lang="en-US" altLang="zh-TW" sz="2200" b="1" dirty="0">
                <a:solidFill>
                  <a:srgbClr val="7030A0"/>
                </a:solidFill>
              </a:rPr>
              <a:t>Part 5 [1:13:27~]: </a:t>
            </a:r>
            <a:r>
              <a:rPr lang="en-US" altLang="zh-TW" sz="2200" b="1" dirty="0" smtClean="0">
                <a:solidFill>
                  <a:srgbClr val="7030A0"/>
                </a:solidFill>
              </a:rPr>
              <a:t>Reagan’s American </a:t>
            </a:r>
            <a:r>
              <a:rPr lang="en-US" altLang="zh-TW" sz="2200" b="1" dirty="0">
                <a:solidFill>
                  <a:srgbClr val="7030A0"/>
                </a:solidFill>
              </a:rPr>
              <a:t>exceptionalism</a:t>
            </a:r>
          </a:p>
          <a:p>
            <a:pPr marL="0" indent="0">
              <a:buNone/>
            </a:pPr>
            <a:endParaRPr lang="en-US" altLang="zh-TW" sz="2200" dirty="0"/>
          </a:p>
          <a:p>
            <a:endParaRPr lang="en-US" altLang="zh-TW" sz="2200" b="1" dirty="0" smtClean="0">
              <a:solidFill>
                <a:srgbClr val="7030A0"/>
              </a:solidFill>
            </a:endParaRPr>
          </a:p>
          <a:p>
            <a:endParaRPr lang="en-US" altLang="zh-TW" sz="2200" b="1" dirty="0" smtClean="0">
              <a:solidFill>
                <a:srgbClr val="7030A0"/>
              </a:solidFill>
            </a:endParaRPr>
          </a:p>
          <a:p>
            <a:endParaRPr lang="zh-TW" altLang="en-US" sz="2200" b="1" dirty="0">
              <a:solidFill>
                <a:srgbClr val="7030A0"/>
              </a:solidFill>
            </a:endParaRPr>
          </a:p>
        </p:txBody>
      </p:sp>
      <p:pic>
        <p:nvPicPr>
          <p:cNvPr id="4" name="Picture 3"/>
          <p:cNvPicPr>
            <a:picLocks noChangeAspect="1"/>
          </p:cNvPicPr>
          <p:nvPr/>
        </p:nvPicPr>
        <p:blipFill>
          <a:blip r:embed="rId3"/>
          <a:stretch>
            <a:fillRect/>
          </a:stretch>
        </p:blipFill>
        <p:spPr>
          <a:xfrm>
            <a:off x="8244221" y="3824532"/>
            <a:ext cx="3831542" cy="2871207"/>
          </a:xfrm>
          <a:prstGeom prst="rect">
            <a:avLst/>
          </a:prstGeom>
        </p:spPr>
      </p:pic>
      <p:pic>
        <p:nvPicPr>
          <p:cNvPr id="5" name="Picture 4"/>
          <p:cNvPicPr>
            <a:picLocks noChangeAspect="1"/>
          </p:cNvPicPr>
          <p:nvPr/>
        </p:nvPicPr>
        <p:blipFill>
          <a:blip r:embed="rId4"/>
          <a:stretch>
            <a:fillRect/>
          </a:stretch>
        </p:blipFill>
        <p:spPr>
          <a:xfrm>
            <a:off x="8294914" y="938151"/>
            <a:ext cx="3695890" cy="2444876"/>
          </a:xfrm>
          <a:prstGeom prst="rect">
            <a:avLst/>
          </a:prstGeom>
        </p:spPr>
      </p:pic>
    </p:spTree>
    <p:extLst>
      <p:ext uri="{BB962C8B-B14F-4D97-AF65-F5344CB8AC3E}">
        <p14:creationId xmlns:p14="http://schemas.microsoft.com/office/powerpoint/2010/main" val="12927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Activity: Touring colonial spaces</a:t>
            </a:r>
            <a:endParaRPr lang="zh-TW" altLang="en-US" sz="4400" dirty="0"/>
          </a:p>
        </p:txBody>
      </p:sp>
      <p:pic>
        <p:nvPicPr>
          <p:cNvPr id="3" name="Picture 2"/>
          <p:cNvPicPr>
            <a:picLocks noChangeAspect="1"/>
          </p:cNvPicPr>
          <p:nvPr/>
        </p:nvPicPr>
        <p:blipFill>
          <a:blip r:embed="rId2"/>
          <a:stretch>
            <a:fillRect/>
          </a:stretch>
        </p:blipFill>
        <p:spPr>
          <a:xfrm>
            <a:off x="677334" y="1546134"/>
            <a:ext cx="11041976" cy="4803866"/>
          </a:xfrm>
          <a:prstGeom prst="rect">
            <a:avLst/>
          </a:prstGeom>
        </p:spPr>
      </p:pic>
    </p:spTree>
    <p:extLst>
      <p:ext uri="{BB962C8B-B14F-4D97-AF65-F5344CB8AC3E}">
        <p14:creationId xmlns:p14="http://schemas.microsoft.com/office/powerpoint/2010/main" val="3387864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Activity: Touring colonial spaces</a:t>
            </a:r>
            <a:endParaRPr lang="zh-TW" altLang="en-US" sz="4400" dirty="0"/>
          </a:p>
        </p:txBody>
      </p:sp>
      <p:pic>
        <p:nvPicPr>
          <p:cNvPr id="4" name="Picture 3"/>
          <p:cNvPicPr>
            <a:picLocks noChangeAspect="1"/>
          </p:cNvPicPr>
          <p:nvPr/>
        </p:nvPicPr>
        <p:blipFill>
          <a:blip r:embed="rId2"/>
          <a:stretch>
            <a:fillRect/>
          </a:stretch>
        </p:blipFill>
        <p:spPr>
          <a:xfrm>
            <a:off x="425141" y="2244169"/>
            <a:ext cx="7461559" cy="33280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661" y="1934884"/>
            <a:ext cx="3946661" cy="3946661"/>
          </a:xfrm>
          <a:prstGeom prst="rect">
            <a:avLst/>
          </a:prstGeom>
        </p:spPr>
      </p:pic>
    </p:spTree>
    <p:extLst>
      <p:ext uri="{BB962C8B-B14F-4D97-AF65-F5344CB8AC3E}">
        <p14:creationId xmlns:p14="http://schemas.microsoft.com/office/powerpoint/2010/main" val="3197590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930400"/>
            <a:ext cx="8596668" cy="3880773"/>
          </a:xfrm>
        </p:spPr>
        <p:txBody>
          <a:bodyPr>
            <a:normAutofit/>
          </a:bodyPr>
          <a:lstStyle/>
          <a:p>
            <a:r>
              <a:rPr lang="en-US" altLang="zh-TW" sz="2800" dirty="0" smtClean="0"/>
              <a:t>Get into 6 groups</a:t>
            </a:r>
          </a:p>
          <a:p>
            <a:r>
              <a:rPr lang="en-US" altLang="zh-TW" sz="2800" dirty="0" smtClean="0"/>
              <a:t>Choose one topic from the website’s </a:t>
            </a:r>
            <a:r>
              <a:rPr lang="en-US" altLang="zh-TW" sz="2800" dirty="0" err="1" smtClean="0">
                <a:sym typeface="Wingdings" panose="05000000000000000000" pitchFamily="2" charset="2"/>
              </a:rPr>
              <a:t>Plimoth</a:t>
            </a:r>
            <a:endParaRPr lang="en-US" altLang="zh-TW" sz="2800" dirty="0" smtClean="0">
              <a:sym typeface="Wingdings" panose="05000000000000000000" pitchFamily="2" charset="2"/>
            </a:endParaRPr>
          </a:p>
          <a:p>
            <a:pPr marL="0" indent="0">
              <a:buNone/>
            </a:pPr>
            <a:r>
              <a:rPr lang="en-US" altLang="zh-TW" sz="2800" dirty="0">
                <a:sym typeface="Wingdings" panose="05000000000000000000" pitchFamily="2" charset="2"/>
              </a:rPr>
              <a:t> </a:t>
            </a:r>
            <a:r>
              <a:rPr lang="en-US" altLang="zh-TW" sz="2800" dirty="0" smtClean="0">
                <a:sym typeface="Wingdings" panose="05000000000000000000" pitchFamily="2" charset="2"/>
              </a:rPr>
              <a:t>    </a:t>
            </a:r>
            <a:r>
              <a:rPr lang="en-US" altLang="zh-TW" sz="2800" dirty="0" err="1" smtClean="0">
                <a:sym typeface="Wingdings" panose="05000000000000000000" pitchFamily="2" charset="2"/>
              </a:rPr>
              <a:t>Online-History@Home</a:t>
            </a:r>
            <a:r>
              <a:rPr lang="en-US" altLang="zh-TW" sz="2800" dirty="0" smtClean="0">
                <a:sym typeface="Wingdings" panose="05000000000000000000" pitchFamily="2" charset="2"/>
              </a:rPr>
              <a:t> page</a:t>
            </a:r>
          </a:p>
          <a:p>
            <a:r>
              <a:rPr lang="en-US" altLang="zh-TW" sz="2800" dirty="0" smtClean="0">
                <a:sym typeface="Wingdings" panose="05000000000000000000" pitchFamily="2" charset="2"/>
              </a:rPr>
              <a:t>Possible topics: recipes, speech, cloths, </a:t>
            </a:r>
          </a:p>
          <a:p>
            <a:pPr marL="0" indent="0">
              <a:buNone/>
            </a:pPr>
            <a:r>
              <a:rPr lang="en-US" altLang="zh-TW" sz="2800" dirty="0">
                <a:sym typeface="Wingdings" panose="05000000000000000000" pitchFamily="2" charset="2"/>
              </a:rPr>
              <a:t> </a:t>
            </a:r>
            <a:r>
              <a:rPr lang="en-US" altLang="zh-TW" sz="2800" dirty="0" smtClean="0">
                <a:sym typeface="Wingdings" panose="05000000000000000000" pitchFamily="2" charset="2"/>
              </a:rPr>
              <a:t>    Thanksgiving, </a:t>
            </a:r>
          </a:p>
          <a:p>
            <a:pPr marL="0" indent="0">
              <a:buNone/>
            </a:pPr>
            <a:r>
              <a:rPr lang="en-US" altLang="zh-TW" sz="2800" dirty="0">
                <a:sym typeface="Wingdings" panose="05000000000000000000" pitchFamily="2" charset="2"/>
              </a:rPr>
              <a:t> </a:t>
            </a:r>
            <a:r>
              <a:rPr lang="en-US" altLang="zh-TW" sz="2800" dirty="0" smtClean="0">
                <a:sym typeface="Wingdings" panose="05000000000000000000" pitchFamily="2" charset="2"/>
              </a:rPr>
              <a:t>    games, </a:t>
            </a:r>
          </a:p>
          <a:p>
            <a:pPr marL="0" indent="0">
              <a:buNone/>
            </a:pPr>
            <a:r>
              <a:rPr lang="en-US" altLang="zh-TW" sz="2800" dirty="0">
                <a:sym typeface="Wingdings" panose="05000000000000000000" pitchFamily="2" charset="2"/>
              </a:rPr>
              <a:t> </a:t>
            </a:r>
            <a:r>
              <a:rPr lang="en-US" altLang="zh-TW" sz="2800" dirty="0" smtClean="0">
                <a:sym typeface="Wingdings" panose="05000000000000000000" pitchFamily="2" charset="2"/>
              </a:rPr>
              <a:t>    riddles, etc.</a:t>
            </a:r>
            <a:endParaRPr lang="zh-TW" altLang="en-US" sz="2800" dirty="0"/>
          </a:p>
        </p:txBody>
      </p:sp>
      <p:sp>
        <p:nvSpPr>
          <p:cNvPr id="4" name="Title 1"/>
          <p:cNvSpPr>
            <a:spLocks noGrp="1"/>
          </p:cNvSpPr>
          <p:nvPr>
            <p:ph type="title"/>
          </p:nvPr>
        </p:nvSpPr>
        <p:spPr/>
        <p:txBody>
          <a:bodyPr>
            <a:normAutofit/>
          </a:bodyPr>
          <a:lstStyle/>
          <a:p>
            <a:r>
              <a:rPr lang="en-US" altLang="zh-TW" sz="4400" dirty="0" smtClean="0"/>
              <a:t>Activity: Touring colonial spaces</a:t>
            </a:r>
            <a:endParaRPr lang="zh-TW" altLang="en-US" sz="4400" dirty="0"/>
          </a:p>
        </p:txBody>
      </p:sp>
      <p:pic>
        <p:nvPicPr>
          <p:cNvPr id="5" name="Picture 4"/>
          <p:cNvPicPr>
            <a:picLocks noChangeAspect="1"/>
          </p:cNvPicPr>
          <p:nvPr/>
        </p:nvPicPr>
        <p:blipFill>
          <a:blip r:embed="rId2"/>
          <a:stretch>
            <a:fillRect/>
          </a:stretch>
        </p:blipFill>
        <p:spPr>
          <a:xfrm>
            <a:off x="4238426" y="4304174"/>
            <a:ext cx="7753748" cy="2362321"/>
          </a:xfrm>
          <a:prstGeom prst="rect">
            <a:avLst/>
          </a:prstGeom>
        </p:spPr>
      </p:pic>
      <p:sp>
        <p:nvSpPr>
          <p:cNvPr id="6" name="Left Arrow 5"/>
          <p:cNvSpPr/>
          <p:nvPr/>
        </p:nvSpPr>
        <p:spPr>
          <a:xfrm rot="18586765">
            <a:off x="8573377" y="3220193"/>
            <a:ext cx="2768600" cy="92341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495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609666" cy="1320800"/>
          </a:xfrm>
        </p:spPr>
        <p:txBody>
          <a:bodyPr>
            <a:noAutofit/>
          </a:bodyPr>
          <a:lstStyle/>
          <a:p>
            <a:r>
              <a:rPr lang="en-US" altLang="zh-TW" sz="4400" dirty="0" smtClean="0"/>
              <a:t>Lecture: What </a:t>
            </a:r>
            <a:r>
              <a:rPr lang="en-US" altLang="zh-TW" sz="4400" dirty="0" smtClean="0"/>
              <a:t>is settler colonialism?</a:t>
            </a:r>
            <a:endParaRPr lang="zh-TW" altLang="en-US" sz="4400" dirty="0"/>
          </a:p>
        </p:txBody>
      </p:sp>
      <p:pic>
        <p:nvPicPr>
          <p:cNvPr id="4" name="Picture 3"/>
          <p:cNvPicPr>
            <a:picLocks noChangeAspect="1"/>
          </p:cNvPicPr>
          <p:nvPr/>
        </p:nvPicPr>
        <p:blipFill rotWithShape="1">
          <a:blip r:embed="rId2"/>
          <a:srcRect b="9295"/>
          <a:stretch/>
        </p:blipFill>
        <p:spPr>
          <a:xfrm>
            <a:off x="861101" y="1593509"/>
            <a:ext cx="6314400" cy="4826341"/>
          </a:xfrm>
          <a:prstGeom prst="rect">
            <a:avLst/>
          </a:prstGeom>
        </p:spPr>
      </p:pic>
    </p:spTree>
    <p:extLst>
      <p:ext uri="{BB962C8B-B14F-4D97-AF65-F5344CB8AC3E}">
        <p14:creationId xmlns:p14="http://schemas.microsoft.com/office/powerpoint/2010/main" val="41058630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graphicFrame>
        <p:nvGraphicFramePr>
          <p:cNvPr id="3" name="Diagram 2"/>
          <p:cNvGraphicFramePr/>
          <p:nvPr>
            <p:extLst>
              <p:ext uri="{D42A27DB-BD31-4B8C-83A1-F6EECF244321}">
                <p14:modId xmlns:p14="http://schemas.microsoft.com/office/powerpoint/2010/main" val="4239947752"/>
              </p:ext>
            </p:extLst>
          </p:nvPr>
        </p:nvGraphicFramePr>
        <p:xfrm>
          <a:off x="402771" y="719666"/>
          <a:ext cx="9757229" cy="5909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3423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3" name="Multiply 2"/>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4"/>
          <p:cNvPicPr>
            <a:picLocks noChangeAspect="1"/>
          </p:cNvPicPr>
          <p:nvPr/>
        </p:nvPicPr>
        <p:blipFill>
          <a:blip r:embed="rId3"/>
          <a:stretch>
            <a:fillRect/>
          </a:stretch>
        </p:blipFill>
        <p:spPr>
          <a:xfrm>
            <a:off x="751139" y="1930400"/>
            <a:ext cx="5157770" cy="3419826"/>
          </a:xfrm>
          <a:prstGeom prst="rect">
            <a:avLst/>
          </a:prstGeom>
        </p:spPr>
      </p:pic>
      <p:pic>
        <p:nvPicPr>
          <p:cNvPr id="6" name="Picture 5"/>
          <p:cNvPicPr>
            <a:picLocks noChangeAspect="1"/>
          </p:cNvPicPr>
          <p:nvPr/>
        </p:nvPicPr>
        <p:blipFill>
          <a:blip r:embed="rId4"/>
          <a:stretch>
            <a:fillRect/>
          </a:stretch>
        </p:blipFill>
        <p:spPr>
          <a:xfrm>
            <a:off x="2331067" y="2793833"/>
            <a:ext cx="5085342" cy="3809098"/>
          </a:xfrm>
          <a:prstGeom prst="rect">
            <a:avLst/>
          </a:prstGeom>
        </p:spPr>
      </p:pic>
      <p:pic>
        <p:nvPicPr>
          <p:cNvPr id="7" name="Picture 6"/>
          <p:cNvPicPr>
            <a:picLocks noChangeAspect="1"/>
          </p:cNvPicPr>
          <p:nvPr/>
        </p:nvPicPr>
        <p:blipFill>
          <a:blip r:embed="rId5"/>
          <a:stretch>
            <a:fillRect/>
          </a:stretch>
        </p:blipFill>
        <p:spPr>
          <a:xfrm>
            <a:off x="4439802" y="1930400"/>
            <a:ext cx="5370511" cy="3573831"/>
          </a:xfrm>
          <a:prstGeom prst="rect">
            <a:avLst/>
          </a:prstGeom>
        </p:spPr>
      </p:pic>
      <p:pic>
        <p:nvPicPr>
          <p:cNvPr id="8" name="Picture 7"/>
          <p:cNvPicPr>
            <a:picLocks noChangeAspect="1"/>
          </p:cNvPicPr>
          <p:nvPr/>
        </p:nvPicPr>
        <p:blipFill>
          <a:blip r:embed="rId6"/>
          <a:stretch>
            <a:fillRect/>
          </a:stretch>
        </p:blipFill>
        <p:spPr>
          <a:xfrm>
            <a:off x="6191348" y="2793833"/>
            <a:ext cx="5727700" cy="3820331"/>
          </a:xfrm>
          <a:prstGeom prst="rect">
            <a:avLst/>
          </a:prstGeom>
        </p:spPr>
      </p:pic>
    </p:spTree>
    <p:extLst>
      <p:ext uri="{BB962C8B-B14F-4D97-AF65-F5344CB8AC3E}">
        <p14:creationId xmlns:p14="http://schemas.microsoft.com/office/powerpoint/2010/main" val="3623207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p:nvPr/>
        </p:nvSpPr>
        <p:spPr>
          <a:xfrm>
            <a:off x="677334" y="1466840"/>
            <a:ext cx="9431866" cy="5262979"/>
          </a:xfrm>
          <a:prstGeom prst="rect">
            <a:avLst/>
          </a:prstGeom>
        </p:spPr>
        <p:txBody>
          <a:bodyPr wrap="square">
            <a:spAutoFit/>
          </a:bodyPr>
          <a:lstStyle/>
          <a:p>
            <a:r>
              <a:rPr lang="en-US" altLang="zh-TW" sz="2800" dirty="0"/>
              <a:t>Colonialism as a concept has its roots in </a:t>
            </a:r>
            <a:r>
              <a:rPr lang="en-US" altLang="zh-TW" sz="2800" dirty="0">
                <a:solidFill>
                  <a:srgbClr val="00B0F0"/>
                </a:solidFill>
              </a:rPr>
              <a:t>European expansionism</a:t>
            </a:r>
            <a:r>
              <a:rPr lang="en-US" altLang="zh-TW" sz="2800" dirty="0"/>
              <a:t> and the founding of the so-called New World. The British, French, Dutch, Portuguese, Spanish, and other European powers established colonies in new places they "discovered" from which to facilitate trade and extract resources, in what can be thought of as the </a:t>
            </a:r>
            <a:r>
              <a:rPr lang="en-US" altLang="zh-TW" sz="2800" dirty="0">
                <a:solidFill>
                  <a:srgbClr val="00B0F0"/>
                </a:solidFill>
              </a:rPr>
              <a:t>earliest stages of what we now call globalization</a:t>
            </a:r>
            <a:r>
              <a:rPr lang="en-US" altLang="zh-TW" sz="2800" dirty="0"/>
              <a:t>. </a:t>
            </a:r>
            <a:r>
              <a:rPr lang="en-US" altLang="zh-TW" sz="2800" dirty="0">
                <a:solidFill>
                  <a:srgbClr val="C89800"/>
                </a:solidFill>
              </a:rPr>
              <a:t>The mother country (known as the metropole) would come to dominate indigenous populations through their colonial governments</a:t>
            </a:r>
            <a:r>
              <a:rPr lang="en-US" altLang="zh-TW" sz="2800" dirty="0"/>
              <a:t>, even when the indigenous population remained in the majority for the duration of colonial control</a:t>
            </a:r>
            <a:r>
              <a:rPr lang="en-US" altLang="zh-TW" sz="2800" dirty="0" smtClean="0"/>
              <a:t>.</a:t>
            </a:r>
            <a:endParaRPr lang="zh-TW" altLang="en-US" sz="2800" dirty="0"/>
          </a:p>
        </p:txBody>
      </p:sp>
      <p:sp>
        <p:nvSpPr>
          <p:cNvPr id="6" name="Rectangle 5"/>
          <p:cNvSpPr/>
          <p:nvPr/>
        </p:nvSpPr>
        <p:spPr>
          <a:xfrm>
            <a:off x="9309100" y="5806489"/>
            <a:ext cx="2882900" cy="923330"/>
          </a:xfrm>
          <a:prstGeom prst="rect">
            <a:avLst/>
          </a:prstGeom>
        </p:spPr>
        <p:txBody>
          <a:bodyPr wrap="square">
            <a:spAutoFit/>
          </a:bodyPr>
          <a:lstStyle/>
          <a:p>
            <a:r>
              <a:rPr lang="en-GB" altLang="zh-TW" dirty="0"/>
              <a:t>https://www.thoughtco.com/american-settler-colonialism-4082454</a:t>
            </a:r>
            <a:endParaRPr lang="zh-TW" altLang="en-US" dirty="0"/>
          </a:p>
        </p:txBody>
      </p:sp>
    </p:spTree>
    <p:extLst>
      <p:ext uri="{BB962C8B-B14F-4D97-AF65-F5344CB8AC3E}">
        <p14:creationId xmlns:p14="http://schemas.microsoft.com/office/powerpoint/2010/main" val="5655256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Plan for today</a:t>
            </a:r>
            <a:endParaRPr lang="zh-TW" altLang="en-US" sz="4400" dirty="0"/>
          </a:p>
        </p:txBody>
      </p:sp>
      <p:sp>
        <p:nvSpPr>
          <p:cNvPr id="3" name="Content Placeholder 2"/>
          <p:cNvSpPr>
            <a:spLocks noGrp="1"/>
          </p:cNvSpPr>
          <p:nvPr>
            <p:ph idx="1"/>
          </p:nvPr>
        </p:nvSpPr>
        <p:spPr/>
        <p:txBody>
          <a:bodyPr>
            <a:normAutofit/>
          </a:bodyPr>
          <a:lstStyle/>
          <a:p>
            <a:r>
              <a:rPr lang="en-US" altLang="zh-TW" sz="3200" dirty="0" smtClean="0"/>
              <a:t>Peer </a:t>
            </a:r>
            <a:r>
              <a:rPr lang="en-US" altLang="zh-TW" sz="3200" dirty="0" smtClean="0"/>
              <a:t>Teaching:</a:t>
            </a:r>
            <a:r>
              <a:rPr lang="zh-TW" altLang="en-US" sz="3200" dirty="0" smtClean="0"/>
              <a:t> </a:t>
            </a:r>
            <a:r>
              <a:rPr lang="en-US" altLang="zh-TW" sz="3200" dirty="0" smtClean="0"/>
              <a:t>The two videos</a:t>
            </a:r>
            <a:endParaRPr lang="en-US" altLang="zh-TW" sz="3200" dirty="0" smtClean="0"/>
          </a:p>
          <a:p>
            <a:r>
              <a:rPr lang="en-US" altLang="zh-TW" sz="3200" dirty="0" smtClean="0"/>
              <a:t>Activity: Touring colonial spaces</a:t>
            </a:r>
          </a:p>
          <a:p>
            <a:r>
              <a:rPr lang="en-US" altLang="zh-TW" sz="3200" dirty="0" smtClean="0"/>
              <a:t>Lecture: What is settler colonialism</a:t>
            </a:r>
          </a:p>
          <a:p>
            <a:r>
              <a:rPr lang="en-US" altLang="zh-TW" sz="3200" dirty="0" smtClean="0"/>
              <a:t>Video: Saints and Strangers, Part </a:t>
            </a:r>
            <a:r>
              <a:rPr lang="en-US" altLang="zh-TW" sz="3200" dirty="0" smtClean="0"/>
              <a:t>One</a:t>
            </a:r>
          </a:p>
          <a:p>
            <a:r>
              <a:rPr lang="en-US" altLang="zh-TW" sz="3200" dirty="0" smtClean="0"/>
              <a:t>Self-reflection: Answer the guide question in your notebook</a:t>
            </a:r>
            <a:endParaRPr lang="zh-TW" altLang="en-US" sz="3200" dirty="0"/>
          </a:p>
        </p:txBody>
      </p:sp>
    </p:spTree>
    <p:extLst>
      <p:ext uri="{BB962C8B-B14F-4D97-AF65-F5344CB8AC3E}">
        <p14:creationId xmlns:p14="http://schemas.microsoft.com/office/powerpoint/2010/main" val="27192856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Picture 6"/>
          <p:cNvPicPr>
            <a:picLocks noChangeAspect="1"/>
          </p:cNvPicPr>
          <p:nvPr/>
        </p:nvPicPr>
        <p:blipFill>
          <a:blip r:embed="rId2"/>
          <a:stretch>
            <a:fillRect/>
          </a:stretch>
        </p:blipFill>
        <p:spPr>
          <a:xfrm>
            <a:off x="838200" y="1582539"/>
            <a:ext cx="7112000" cy="4743648"/>
          </a:xfrm>
          <a:prstGeom prst="rect">
            <a:avLst/>
          </a:prstGeom>
        </p:spPr>
      </p:pic>
    </p:spTree>
    <p:extLst>
      <p:ext uri="{BB962C8B-B14F-4D97-AF65-F5344CB8AC3E}">
        <p14:creationId xmlns:p14="http://schemas.microsoft.com/office/powerpoint/2010/main" val="40092438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2"/>
          <p:cNvPicPr>
            <a:picLocks noChangeAspect="1"/>
          </p:cNvPicPr>
          <p:nvPr/>
        </p:nvPicPr>
        <p:blipFill>
          <a:blip r:embed="rId2"/>
          <a:stretch>
            <a:fillRect/>
          </a:stretch>
        </p:blipFill>
        <p:spPr>
          <a:xfrm>
            <a:off x="866775" y="1684422"/>
            <a:ext cx="2968203" cy="4583028"/>
          </a:xfrm>
          <a:prstGeom prst="rect">
            <a:avLst/>
          </a:prstGeom>
        </p:spPr>
      </p:pic>
      <p:pic>
        <p:nvPicPr>
          <p:cNvPr id="4" name="Picture 3"/>
          <p:cNvPicPr>
            <a:picLocks noChangeAspect="1"/>
          </p:cNvPicPr>
          <p:nvPr/>
        </p:nvPicPr>
        <p:blipFill>
          <a:blip r:embed="rId3"/>
          <a:stretch>
            <a:fillRect/>
          </a:stretch>
        </p:blipFill>
        <p:spPr>
          <a:xfrm>
            <a:off x="4206874" y="1684422"/>
            <a:ext cx="2872461" cy="4583028"/>
          </a:xfrm>
          <a:prstGeom prst="rect">
            <a:avLst/>
          </a:prstGeom>
        </p:spPr>
      </p:pic>
      <p:pic>
        <p:nvPicPr>
          <p:cNvPr id="6" name="Picture 5"/>
          <p:cNvPicPr>
            <a:picLocks noChangeAspect="1"/>
          </p:cNvPicPr>
          <p:nvPr/>
        </p:nvPicPr>
        <p:blipFill>
          <a:blip r:embed="rId4"/>
          <a:stretch>
            <a:fillRect/>
          </a:stretch>
        </p:blipFill>
        <p:spPr>
          <a:xfrm>
            <a:off x="7426152" y="1684422"/>
            <a:ext cx="3445048" cy="4599317"/>
          </a:xfrm>
          <a:prstGeom prst="rect">
            <a:avLst/>
          </a:prstGeom>
        </p:spPr>
      </p:pic>
    </p:spTree>
    <p:extLst>
      <p:ext uri="{BB962C8B-B14F-4D97-AF65-F5344CB8AC3E}">
        <p14:creationId xmlns:p14="http://schemas.microsoft.com/office/powerpoint/2010/main" val="1420911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p:nvPr/>
        </p:nvSpPr>
        <p:spPr>
          <a:xfrm>
            <a:off x="677334" y="1539945"/>
            <a:ext cx="8596668" cy="4801314"/>
          </a:xfrm>
          <a:prstGeom prst="rect">
            <a:avLst/>
          </a:prstGeom>
        </p:spPr>
        <p:txBody>
          <a:bodyPr wrap="square">
            <a:spAutoFit/>
          </a:bodyPr>
          <a:lstStyle/>
          <a:p>
            <a:r>
              <a:rPr lang="zh-TW" altLang="en-US" dirty="0"/>
              <a:t>「花菜賣多少錢？」巡警問。</a:t>
            </a:r>
          </a:p>
          <a:p>
            <a:r>
              <a:rPr lang="zh-TW" altLang="en-US" dirty="0"/>
              <a:t>「大人要的，不用問價，肯要我的東西，就算運氣好。」參說。他就擇幾莖好的，用稻草貫著，恭敬地獻給他。</a:t>
            </a:r>
          </a:p>
          <a:p>
            <a:r>
              <a:rPr lang="zh-TW" altLang="en-US" dirty="0"/>
              <a:t>「不，稱稱看！」巡警幾番推辭著說。誠實的參，亦就掛上</a:t>
            </a:r>
            <a:r>
              <a:rPr lang="en-US" altLang="zh-TW" dirty="0"/>
              <a:t>『</a:t>
            </a:r>
            <a:r>
              <a:rPr lang="zh-TW" altLang="en-US" dirty="0"/>
              <a:t>稱仔</a:t>
            </a:r>
            <a:r>
              <a:rPr lang="en-US" altLang="zh-TW" dirty="0"/>
              <a:t>』</a:t>
            </a:r>
            <a:r>
              <a:rPr lang="zh-TW" altLang="en-US" dirty="0"/>
              <a:t>稱一稱，說：</a:t>
            </a:r>
          </a:p>
          <a:p>
            <a:r>
              <a:rPr lang="zh-TW" altLang="en-US" dirty="0"/>
              <a:t>「大人，真客氣啦！纔一斤十四兩。」本來，經過秤稱過，就算買賣，就是有錢的交關，不是白要，亦不能說是贈與。</a:t>
            </a:r>
          </a:p>
          <a:p>
            <a:r>
              <a:rPr lang="zh-TW" altLang="en-US" dirty="0"/>
              <a:t>「不錯罷？」巡警說。</a:t>
            </a:r>
          </a:p>
          <a:p>
            <a:r>
              <a:rPr lang="zh-TW" altLang="en-US" dirty="0"/>
              <a:t>「不錯，本有兩斤足，因是大人要的</a:t>
            </a:r>
            <a:r>
              <a:rPr lang="en-US" altLang="zh-TW" dirty="0"/>
              <a:t>…… </a:t>
            </a:r>
            <a:r>
              <a:rPr lang="zh-TW" altLang="en-US" dirty="0"/>
              <a:t>」參說。這句話是平常買賣的口吻，不是贈送的表示。</a:t>
            </a:r>
          </a:p>
          <a:p>
            <a:r>
              <a:rPr lang="zh-TW" altLang="en-US" dirty="0"/>
              <a:t>「稱仔不好罷，兩斤就兩斤，何須打扣？」巡警變色地說。</a:t>
            </a:r>
          </a:p>
          <a:p>
            <a:r>
              <a:rPr lang="zh-TW" altLang="en-US" dirty="0"/>
              <a:t>「不，還新新呢！」參泰然地回答。</a:t>
            </a:r>
          </a:p>
          <a:p>
            <a:r>
              <a:rPr lang="zh-TW" altLang="en-US" dirty="0"/>
              <a:t>「拿過來！」巡警赫怒了。</a:t>
            </a:r>
          </a:p>
          <a:p>
            <a:r>
              <a:rPr lang="zh-TW" altLang="en-US" dirty="0"/>
              <a:t>「稱花（度目）還很明瞭。」參從容地捧過去說。巡警接在手裡，約略考察一下說：</a:t>
            </a:r>
          </a:p>
          <a:p>
            <a:r>
              <a:rPr lang="zh-TW" altLang="en-US" dirty="0"/>
              <a:t>「不堪用了，拿到警署去！」</a:t>
            </a:r>
          </a:p>
          <a:p>
            <a:r>
              <a:rPr lang="zh-TW" altLang="en-US" dirty="0"/>
              <a:t>「什麼緣故？修理不可嗎？」參說。</a:t>
            </a:r>
          </a:p>
          <a:p>
            <a:r>
              <a:rPr lang="zh-TW" altLang="en-US" dirty="0"/>
              <a:t>「不去嗎？」巡警怒叱著。「不去？畜生！」撲的一聲，巡警把</a:t>
            </a:r>
            <a:r>
              <a:rPr lang="en-US" altLang="zh-TW" dirty="0"/>
              <a:t>『</a:t>
            </a:r>
            <a:r>
              <a:rPr lang="zh-TW" altLang="en-US" dirty="0"/>
              <a:t>稱仔</a:t>
            </a:r>
            <a:r>
              <a:rPr lang="en-US" altLang="zh-TW" dirty="0"/>
              <a:t>』</a:t>
            </a:r>
            <a:r>
              <a:rPr lang="zh-TW" altLang="en-US" dirty="0"/>
              <a:t>打斷擲棄，隨抽出胸前的小帳子，把參的名姓、住處，記下。氣憤憤地，回警署去。</a:t>
            </a:r>
          </a:p>
        </p:txBody>
      </p:sp>
      <p:pic>
        <p:nvPicPr>
          <p:cNvPr id="4" name="Picture 3"/>
          <p:cNvPicPr>
            <a:picLocks noChangeAspect="1"/>
          </p:cNvPicPr>
          <p:nvPr/>
        </p:nvPicPr>
        <p:blipFill rotWithShape="1">
          <a:blip r:embed="rId2"/>
          <a:srcRect l="13851" r="13853"/>
          <a:stretch/>
        </p:blipFill>
        <p:spPr>
          <a:xfrm>
            <a:off x="9804399" y="3670301"/>
            <a:ext cx="2170307" cy="3001962"/>
          </a:xfrm>
          <a:prstGeom prst="rect">
            <a:avLst/>
          </a:prstGeom>
        </p:spPr>
      </p:pic>
    </p:spTree>
    <p:extLst>
      <p:ext uri="{BB962C8B-B14F-4D97-AF65-F5344CB8AC3E}">
        <p14:creationId xmlns:p14="http://schemas.microsoft.com/office/powerpoint/2010/main" val="20011339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Table 5"/>
          <p:cNvGraphicFramePr>
            <a:graphicFrameLocks noGrp="1"/>
          </p:cNvGraphicFramePr>
          <p:nvPr>
            <p:extLst>
              <p:ext uri="{D42A27DB-BD31-4B8C-83A1-F6EECF244321}">
                <p14:modId xmlns:p14="http://schemas.microsoft.com/office/powerpoint/2010/main" val="1796073995"/>
              </p:ext>
            </p:extLst>
          </p:nvPr>
        </p:nvGraphicFramePr>
        <p:xfrm>
          <a:off x="677334" y="2036838"/>
          <a:ext cx="8128000" cy="4053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87393128"/>
                    </a:ext>
                  </a:extLst>
                </a:gridCol>
              </a:tblGrid>
              <a:tr h="370840">
                <a:tc>
                  <a:txBody>
                    <a:bodyPr/>
                    <a:lstStyle/>
                    <a:p>
                      <a:r>
                        <a:rPr lang="en-US" altLang="zh-TW" sz="3200" dirty="0" smtClean="0"/>
                        <a:t>Characteristics of colonialism</a:t>
                      </a:r>
                      <a:endParaRPr lang="zh-TW" altLang="en-US" sz="3200" dirty="0"/>
                    </a:p>
                  </a:txBody>
                  <a:tcPr/>
                </a:tc>
                <a:extLst>
                  <a:ext uri="{0D108BD9-81ED-4DB2-BD59-A6C34878D82A}">
                    <a16:rowId xmlns:a16="http://schemas.microsoft.com/office/drawing/2014/main" val="213012363"/>
                  </a:ext>
                </a:extLst>
              </a:tr>
              <a:tr h="370840">
                <a:tc>
                  <a:txBody>
                    <a:bodyPr/>
                    <a:lstStyle/>
                    <a:p>
                      <a:r>
                        <a:rPr lang="en-US" altLang="zh-TW" sz="3200" dirty="0" smtClean="0"/>
                        <a:t>Two classes of people</a:t>
                      </a:r>
                      <a:endParaRPr lang="zh-TW" altLang="en-US" sz="3200" dirty="0"/>
                    </a:p>
                  </a:txBody>
                  <a:tcPr/>
                </a:tc>
                <a:extLst>
                  <a:ext uri="{0D108BD9-81ED-4DB2-BD59-A6C34878D82A}">
                    <a16:rowId xmlns:a16="http://schemas.microsoft.com/office/drawing/2014/main" val="1848159389"/>
                  </a:ext>
                </a:extLst>
              </a:tr>
              <a:tr h="370840">
                <a:tc>
                  <a:txBody>
                    <a:bodyPr/>
                    <a:lstStyle/>
                    <a:p>
                      <a:r>
                        <a:rPr lang="en-US" altLang="zh-TW" sz="3200" dirty="0" smtClean="0"/>
                        <a:t>Focuses on economic</a:t>
                      </a:r>
                      <a:r>
                        <a:rPr lang="en-US" altLang="zh-TW" sz="3200" baseline="0" dirty="0" smtClean="0"/>
                        <a:t> gain</a:t>
                      </a:r>
                      <a:endParaRPr lang="zh-TW" altLang="en-US" sz="3200" dirty="0"/>
                    </a:p>
                  </a:txBody>
                  <a:tcPr/>
                </a:tc>
                <a:extLst>
                  <a:ext uri="{0D108BD9-81ED-4DB2-BD59-A6C34878D82A}">
                    <a16:rowId xmlns:a16="http://schemas.microsoft.com/office/drawing/2014/main" val="3745499890"/>
                  </a:ext>
                </a:extLst>
              </a:tr>
              <a:tr h="370840">
                <a:tc>
                  <a:txBody>
                    <a:bodyPr/>
                    <a:lstStyle/>
                    <a:p>
                      <a:r>
                        <a:rPr lang="en-US" altLang="zh-TW" sz="3200" dirty="0" smtClean="0"/>
                        <a:t>Usually violent rule</a:t>
                      </a:r>
                      <a:endParaRPr lang="zh-TW" altLang="en-US" sz="3200" dirty="0"/>
                    </a:p>
                  </a:txBody>
                  <a:tcPr/>
                </a:tc>
                <a:extLst>
                  <a:ext uri="{0D108BD9-81ED-4DB2-BD59-A6C34878D82A}">
                    <a16:rowId xmlns:a16="http://schemas.microsoft.com/office/drawing/2014/main" val="1462021514"/>
                  </a:ext>
                </a:extLst>
              </a:tr>
              <a:tr h="370840">
                <a:tc>
                  <a:txBody>
                    <a:bodyPr/>
                    <a:lstStyle/>
                    <a:p>
                      <a:endParaRPr lang="zh-TW" altLang="en-US" sz="3200" dirty="0"/>
                    </a:p>
                  </a:txBody>
                  <a:tcPr/>
                </a:tc>
                <a:extLst>
                  <a:ext uri="{0D108BD9-81ED-4DB2-BD59-A6C34878D82A}">
                    <a16:rowId xmlns:a16="http://schemas.microsoft.com/office/drawing/2014/main" val="1751102819"/>
                  </a:ext>
                </a:extLst>
              </a:tr>
              <a:tr h="370840">
                <a:tc>
                  <a:txBody>
                    <a:bodyPr/>
                    <a:lstStyle/>
                    <a:p>
                      <a:endParaRPr lang="zh-TW" altLang="en-US" sz="3200" dirty="0"/>
                    </a:p>
                  </a:txBody>
                  <a:tcPr/>
                </a:tc>
                <a:extLst>
                  <a:ext uri="{0D108BD9-81ED-4DB2-BD59-A6C34878D82A}">
                    <a16:rowId xmlns:a16="http://schemas.microsoft.com/office/drawing/2014/main" val="3254766459"/>
                  </a:ext>
                </a:extLst>
              </a:tr>
              <a:tr h="370840">
                <a:tc>
                  <a:txBody>
                    <a:bodyPr/>
                    <a:lstStyle/>
                    <a:p>
                      <a:endParaRPr lang="zh-TW" altLang="en-US" sz="3200" dirty="0"/>
                    </a:p>
                  </a:txBody>
                  <a:tcPr/>
                </a:tc>
                <a:extLst>
                  <a:ext uri="{0D108BD9-81ED-4DB2-BD59-A6C34878D82A}">
                    <a16:rowId xmlns:a16="http://schemas.microsoft.com/office/drawing/2014/main" val="1711973396"/>
                  </a:ext>
                </a:extLst>
              </a:tr>
            </a:tbl>
          </a:graphicData>
        </a:graphic>
      </p:graphicFrame>
    </p:spTree>
    <p:extLst>
      <p:ext uri="{BB962C8B-B14F-4D97-AF65-F5344CB8AC3E}">
        <p14:creationId xmlns:p14="http://schemas.microsoft.com/office/powerpoint/2010/main" val="3745514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sp>
        <p:nvSpPr>
          <p:cNvPr id="5" name="Multiply 4"/>
          <p:cNvSpPr/>
          <p:nvPr/>
        </p:nvSpPr>
        <p:spPr>
          <a:xfrm>
            <a:off x="2002055" y="356136"/>
            <a:ext cx="3311090" cy="1328286"/>
          </a:xfrm>
          <a:prstGeom prst="mathMultiply">
            <a:avLst>
              <a:gd name="adj1" fmla="val 27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2"/>
          <p:cNvSpPr/>
          <p:nvPr/>
        </p:nvSpPr>
        <p:spPr>
          <a:xfrm>
            <a:off x="724212" y="1466840"/>
            <a:ext cx="9177866" cy="5262979"/>
          </a:xfrm>
          <a:prstGeom prst="rect">
            <a:avLst/>
          </a:prstGeom>
        </p:spPr>
        <p:txBody>
          <a:bodyPr wrap="square">
            <a:spAutoFit/>
          </a:bodyPr>
          <a:lstStyle/>
          <a:p>
            <a:r>
              <a:rPr lang="en-US" altLang="zh-TW" sz="2800" dirty="0"/>
              <a:t>Settler colonialism has best been defined as more of an imposed structure than a historical event. This structure is characterized by relationships of domination and subjugation that become</a:t>
            </a:r>
            <a:r>
              <a:rPr lang="en-US" altLang="zh-TW" sz="2800" dirty="0">
                <a:solidFill>
                  <a:srgbClr val="00B050"/>
                </a:solidFill>
              </a:rPr>
              <a:t> </a:t>
            </a:r>
            <a:r>
              <a:rPr lang="en-US" altLang="zh-TW" sz="2800" dirty="0">
                <a:solidFill>
                  <a:srgbClr val="00B0F0"/>
                </a:solidFill>
              </a:rPr>
              <a:t>woven throughout the fabric of society</a:t>
            </a:r>
            <a:r>
              <a:rPr lang="en-US" altLang="zh-TW" sz="2800" dirty="0">
                <a:solidFill>
                  <a:srgbClr val="00B050"/>
                </a:solidFill>
              </a:rPr>
              <a:t> </a:t>
            </a:r>
            <a:r>
              <a:rPr lang="en-US" altLang="zh-TW" sz="2800" dirty="0"/>
              <a:t>and even becomes disguised as paternalistic benevolence. The objective of settler colonialism is always </a:t>
            </a:r>
            <a:r>
              <a:rPr lang="en-US" altLang="zh-TW" sz="2800" dirty="0">
                <a:solidFill>
                  <a:srgbClr val="00B0F0"/>
                </a:solidFill>
              </a:rPr>
              <a:t>the acquisition of indigenous territories and resources</a:t>
            </a:r>
            <a:r>
              <a:rPr lang="en-US" altLang="zh-TW" sz="2800" dirty="0"/>
              <a:t>, which means </a:t>
            </a:r>
            <a:r>
              <a:rPr lang="en-US" altLang="zh-TW" sz="2800" dirty="0">
                <a:solidFill>
                  <a:srgbClr val="C89800"/>
                </a:solidFill>
              </a:rPr>
              <a:t>the native must be eliminated</a:t>
            </a:r>
            <a:r>
              <a:rPr lang="en-US" altLang="zh-TW" sz="2800" dirty="0"/>
              <a:t>. This can be accomplished in overt ways including biological warfare and </a:t>
            </a:r>
            <a:r>
              <a:rPr lang="en-US" altLang="zh-TW" sz="2800" dirty="0">
                <a:solidFill>
                  <a:srgbClr val="C89800"/>
                </a:solidFill>
              </a:rPr>
              <a:t>military domination</a:t>
            </a:r>
            <a:r>
              <a:rPr lang="en-US" altLang="zh-TW" sz="2800" dirty="0"/>
              <a:t> but also in more subtle ways; for example, through </a:t>
            </a:r>
            <a:r>
              <a:rPr lang="en-US" altLang="zh-TW" sz="2800" dirty="0">
                <a:solidFill>
                  <a:srgbClr val="C89800"/>
                </a:solidFill>
              </a:rPr>
              <a:t>national policies of assimilation</a:t>
            </a:r>
            <a:endParaRPr lang="zh-TW" altLang="en-US" sz="2800" dirty="0">
              <a:solidFill>
                <a:srgbClr val="C89800"/>
              </a:solidFill>
            </a:endParaRPr>
          </a:p>
        </p:txBody>
      </p:sp>
    </p:spTree>
    <p:extLst>
      <p:ext uri="{BB962C8B-B14F-4D97-AF65-F5344CB8AC3E}">
        <p14:creationId xmlns:p14="http://schemas.microsoft.com/office/powerpoint/2010/main" val="2341098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5" name="Picture 4"/>
          <p:cNvPicPr>
            <a:picLocks noChangeAspect="1"/>
          </p:cNvPicPr>
          <p:nvPr/>
        </p:nvPicPr>
        <p:blipFill>
          <a:blip r:embed="rId2"/>
          <a:stretch>
            <a:fillRect/>
          </a:stretch>
        </p:blipFill>
        <p:spPr>
          <a:xfrm>
            <a:off x="677334" y="1743529"/>
            <a:ext cx="8096250" cy="3810000"/>
          </a:xfrm>
          <a:prstGeom prst="rect">
            <a:avLst/>
          </a:prstGeom>
        </p:spPr>
      </p:pic>
      <p:sp>
        <p:nvSpPr>
          <p:cNvPr id="6" name="Rectangle 5"/>
          <p:cNvSpPr/>
          <p:nvPr/>
        </p:nvSpPr>
        <p:spPr>
          <a:xfrm>
            <a:off x="677334" y="5954486"/>
            <a:ext cx="10915952" cy="461665"/>
          </a:xfrm>
          <a:prstGeom prst="rect">
            <a:avLst/>
          </a:prstGeom>
        </p:spPr>
        <p:txBody>
          <a:bodyPr wrap="square">
            <a:spAutoFit/>
          </a:bodyPr>
          <a:lstStyle/>
          <a:p>
            <a:r>
              <a:rPr lang="en-US" altLang="zh-TW" sz="2400" dirty="0" smtClean="0"/>
              <a:t>“The </a:t>
            </a:r>
            <a:r>
              <a:rPr lang="en-US" altLang="zh-TW" sz="2400" dirty="0"/>
              <a:t>most vicious cowboy has more moral principle than the average Indian.”</a:t>
            </a:r>
            <a:endParaRPr lang="zh-TW" altLang="en-US" sz="2400" dirty="0"/>
          </a:p>
        </p:txBody>
      </p:sp>
      <p:pic>
        <p:nvPicPr>
          <p:cNvPr id="8" name="Picture 7"/>
          <p:cNvPicPr>
            <a:picLocks noChangeAspect="1"/>
          </p:cNvPicPr>
          <p:nvPr/>
        </p:nvPicPr>
        <p:blipFill>
          <a:blip r:embed="rId3"/>
          <a:stretch>
            <a:fillRect/>
          </a:stretch>
        </p:blipFill>
        <p:spPr>
          <a:xfrm>
            <a:off x="8773584" y="3465287"/>
            <a:ext cx="3259978" cy="2088242"/>
          </a:xfrm>
          <a:prstGeom prst="rect">
            <a:avLst/>
          </a:prstGeom>
        </p:spPr>
      </p:pic>
    </p:spTree>
    <p:extLst>
      <p:ext uri="{BB962C8B-B14F-4D97-AF65-F5344CB8AC3E}">
        <p14:creationId xmlns:p14="http://schemas.microsoft.com/office/powerpoint/2010/main" val="79621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pic>
        <p:nvPicPr>
          <p:cNvPr id="3" name="Picture 2"/>
          <p:cNvPicPr>
            <a:picLocks noChangeAspect="1"/>
          </p:cNvPicPr>
          <p:nvPr/>
        </p:nvPicPr>
        <p:blipFill>
          <a:blip r:embed="rId3"/>
          <a:stretch>
            <a:fillRect/>
          </a:stretch>
        </p:blipFill>
        <p:spPr>
          <a:xfrm>
            <a:off x="677334" y="0"/>
            <a:ext cx="9702800" cy="6847549"/>
          </a:xfrm>
          <a:prstGeom prst="rect">
            <a:avLst/>
          </a:prstGeom>
        </p:spPr>
      </p:pic>
      <p:pic>
        <p:nvPicPr>
          <p:cNvPr id="5" name="Picture 4"/>
          <p:cNvPicPr>
            <a:picLocks noChangeAspect="1"/>
          </p:cNvPicPr>
          <p:nvPr/>
        </p:nvPicPr>
        <p:blipFill>
          <a:blip r:embed="rId4"/>
          <a:stretch>
            <a:fillRect/>
          </a:stretch>
        </p:blipFill>
        <p:spPr>
          <a:xfrm>
            <a:off x="1560060" y="10254"/>
            <a:ext cx="9844540" cy="6847746"/>
          </a:xfrm>
          <a:prstGeom prst="rect">
            <a:avLst/>
          </a:prstGeom>
        </p:spPr>
      </p:pic>
      <p:pic>
        <p:nvPicPr>
          <p:cNvPr id="6" name="Picture 5"/>
          <p:cNvPicPr>
            <a:picLocks noChangeAspect="1"/>
          </p:cNvPicPr>
          <p:nvPr/>
        </p:nvPicPr>
        <p:blipFill>
          <a:blip r:embed="rId5"/>
          <a:stretch>
            <a:fillRect/>
          </a:stretch>
        </p:blipFill>
        <p:spPr>
          <a:xfrm>
            <a:off x="677334" y="-10451"/>
            <a:ext cx="10775107" cy="6837295"/>
          </a:xfrm>
          <a:prstGeom prst="rect">
            <a:avLst/>
          </a:prstGeom>
        </p:spPr>
      </p:pic>
    </p:spTree>
    <p:extLst>
      <p:ext uri="{BB962C8B-B14F-4D97-AF65-F5344CB8AC3E}">
        <p14:creationId xmlns:p14="http://schemas.microsoft.com/office/powerpoint/2010/main" val="33053281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pic>
        <p:nvPicPr>
          <p:cNvPr id="3" name="Picture 2"/>
          <p:cNvPicPr>
            <a:picLocks noChangeAspect="1"/>
          </p:cNvPicPr>
          <p:nvPr/>
        </p:nvPicPr>
        <p:blipFill>
          <a:blip r:embed="rId2"/>
          <a:stretch>
            <a:fillRect/>
          </a:stretch>
        </p:blipFill>
        <p:spPr>
          <a:xfrm>
            <a:off x="859487" y="1652587"/>
            <a:ext cx="4762500" cy="4762500"/>
          </a:xfrm>
          <a:prstGeom prst="rect">
            <a:avLst/>
          </a:prstGeom>
        </p:spPr>
      </p:pic>
      <p:pic>
        <p:nvPicPr>
          <p:cNvPr id="5" name="Picture 4"/>
          <p:cNvPicPr>
            <a:picLocks noChangeAspect="1"/>
          </p:cNvPicPr>
          <p:nvPr/>
        </p:nvPicPr>
        <p:blipFill>
          <a:blip r:embed="rId3"/>
          <a:stretch>
            <a:fillRect/>
          </a:stretch>
        </p:blipFill>
        <p:spPr>
          <a:xfrm>
            <a:off x="6006896" y="1652587"/>
            <a:ext cx="3155345" cy="4856842"/>
          </a:xfrm>
          <a:prstGeom prst="rect">
            <a:avLst/>
          </a:prstGeom>
        </p:spPr>
      </p:pic>
    </p:spTree>
    <p:extLst>
      <p:ext uri="{BB962C8B-B14F-4D97-AF65-F5344CB8AC3E}">
        <p14:creationId xmlns:p14="http://schemas.microsoft.com/office/powerpoint/2010/main" val="15298634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4" name="Picture 3"/>
          <p:cNvPicPr>
            <a:picLocks noChangeAspect="1"/>
          </p:cNvPicPr>
          <p:nvPr/>
        </p:nvPicPr>
        <p:blipFill rotWithShape="1">
          <a:blip r:embed="rId3"/>
          <a:srcRect t="15458" b="28972"/>
          <a:stretch/>
        </p:blipFill>
        <p:spPr>
          <a:xfrm>
            <a:off x="677333" y="1396874"/>
            <a:ext cx="6703181" cy="5276197"/>
          </a:xfrm>
          <a:prstGeom prst="rect">
            <a:avLst/>
          </a:prstGeom>
        </p:spPr>
      </p:pic>
      <p:pic>
        <p:nvPicPr>
          <p:cNvPr id="5" name="Picture 4"/>
          <p:cNvPicPr>
            <a:picLocks noChangeAspect="1"/>
          </p:cNvPicPr>
          <p:nvPr/>
        </p:nvPicPr>
        <p:blipFill>
          <a:blip r:embed="rId4"/>
          <a:stretch>
            <a:fillRect/>
          </a:stretch>
        </p:blipFill>
        <p:spPr>
          <a:xfrm>
            <a:off x="5881007" y="2939143"/>
            <a:ext cx="5303875" cy="3733928"/>
          </a:xfrm>
          <a:prstGeom prst="rect">
            <a:avLst/>
          </a:prstGeom>
        </p:spPr>
      </p:pic>
      <p:pic>
        <p:nvPicPr>
          <p:cNvPr id="3" name="Picture 2"/>
          <p:cNvPicPr>
            <a:picLocks noChangeAspect="1"/>
          </p:cNvPicPr>
          <p:nvPr/>
        </p:nvPicPr>
        <p:blipFill>
          <a:blip r:embed="rId5"/>
          <a:stretch>
            <a:fillRect/>
          </a:stretch>
        </p:blipFill>
        <p:spPr>
          <a:xfrm>
            <a:off x="8330290" y="1201737"/>
            <a:ext cx="3133725" cy="1457325"/>
          </a:xfrm>
          <a:prstGeom prst="rect">
            <a:avLst/>
          </a:prstGeom>
        </p:spPr>
      </p:pic>
    </p:spTree>
    <p:extLst>
      <p:ext uri="{BB962C8B-B14F-4D97-AF65-F5344CB8AC3E}">
        <p14:creationId xmlns:p14="http://schemas.microsoft.com/office/powerpoint/2010/main" val="414589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6" name="Picture 5"/>
          <p:cNvPicPr>
            <a:picLocks noChangeAspect="1"/>
          </p:cNvPicPr>
          <p:nvPr/>
        </p:nvPicPr>
        <p:blipFill>
          <a:blip r:embed="rId2"/>
          <a:stretch>
            <a:fillRect/>
          </a:stretch>
        </p:blipFill>
        <p:spPr>
          <a:xfrm>
            <a:off x="677334" y="1682224"/>
            <a:ext cx="3549887" cy="4489976"/>
          </a:xfrm>
          <a:prstGeom prst="rect">
            <a:avLst/>
          </a:prstGeom>
        </p:spPr>
      </p:pic>
      <p:pic>
        <p:nvPicPr>
          <p:cNvPr id="7" name="Picture 6"/>
          <p:cNvPicPr>
            <a:picLocks noChangeAspect="1"/>
          </p:cNvPicPr>
          <p:nvPr/>
        </p:nvPicPr>
        <p:blipFill rotWithShape="1">
          <a:blip r:embed="rId3"/>
          <a:srcRect l="5748" r="5133"/>
          <a:stretch/>
        </p:blipFill>
        <p:spPr>
          <a:xfrm>
            <a:off x="4677878" y="1682224"/>
            <a:ext cx="6987942" cy="4489976"/>
          </a:xfrm>
          <a:prstGeom prst="rect">
            <a:avLst/>
          </a:prstGeom>
        </p:spPr>
      </p:pic>
    </p:spTree>
    <p:extLst>
      <p:ext uri="{BB962C8B-B14F-4D97-AF65-F5344CB8AC3E}">
        <p14:creationId xmlns:p14="http://schemas.microsoft.com/office/powerpoint/2010/main" val="2374814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One</a:t>
            </a:r>
            <a:endParaRPr lang="zh-TW" altLang="en-US" sz="4400" dirty="0"/>
          </a:p>
        </p:txBody>
      </p:sp>
      <p:sp>
        <p:nvSpPr>
          <p:cNvPr id="3" name="Content Placeholder 2"/>
          <p:cNvSpPr>
            <a:spLocks noGrp="1"/>
          </p:cNvSpPr>
          <p:nvPr>
            <p:ph idx="1"/>
          </p:nvPr>
        </p:nvSpPr>
        <p:spPr/>
        <p:txBody>
          <a:bodyPr>
            <a:normAutofit/>
          </a:bodyPr>
          <a:lstStyle/>
          <a:p>
            <a:r>
              <a:rPr lang="en-US" altLang="zh-TW" sz="3200" dirty="0" smtClean="0"/>
              <a:t>Get together with students who </a:t>
            </a:r>
            <a:r>
              <a:rPr lang="en-US" altLang="zh-TW" sz="3200" dirty="0" smtClean="0">
                <a:solidFill>
                  <a:srgbClr val="FF0000"/>
                </a:solidFill>
              </a:rPr>
              <a:t>watch the same video (2-4 people in a group)</a:t>
            </a:r>
            <a:r>
              <a:rPr lang="en-US" altLang="zh-TW" sz="3200" dirty="0" smtClean="0"/>
              <a:t>. </a:t>
            </a:r>
          </a:p>
          <a:p>
            <a:r>
              <a:rPr lang="en-US" altLang="zh-TW" sz="3200" dirty="0" smtClean="0"/>
              <a:t>Share notes, communicate ideas, ask questions.</a:t>
            </a:r>
            <a:endParaRPr lang="zh-TW" altLang="en-US" sz="3200" dirty="0"/>
          </a:p>
        </p:txBody>
      </p:sp>
      <p:pic>
        <p:nvPicPr>
          <p:cNvPr id="4" name="Picture 3"/>
          <p:cNvPicPr>
            <a:picLocks noChangeAspect="1"/>
          </p:cNvPicPr>
          <p:nvPr/>
        </p:nvPicPr>
        <p:blipFill>
          <a:blip r:embed="rId2"/>
          <a:stretch>
            <a:fillRect/>
          </a:stretch>
        </p:blipFill>
        <p:spPr>
          <a:xfrm>
            <a:off x="7528560" y="3825342"/>
            <a:ext cx="4246880" cy="2887878"/>
          </a:xfrm>
          <a:prstGeom prst="rect">
            <a:avLst/>
          </a:prstGeom>
        </p:spPr>
      </p:pic>
    </p:spTree>
    <p:extLst>
      <p:ext uri="{BB962C8B-B14F-4D97-AF65-F5344CB8AC3E}">
        <p14:creationId xmlns:p14="http://schemas.microsoft.com/office/powerpoint/2010/main" val="4202208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4" name="Picture 3">
            <a:hlinkClick r:id="rId2"/>
          </p:cNvPr>
          <p:cNvPicPr>
            <a:picLocks noChangeAspect="1"/>
          </p:cNvPicPr>
          <p:nvPr/>
        </p:nvPicPr>
        <p:blipFill>
          <a:blip r:embed="rId3"/>
          <a:stretch>
            <a:fillRect/>
          </a:stretch>
        </p:blipFill>
        <p:spPr>
          <a:xfrm>
            <a:off x="866274" y="1763930"/>
            <a:ext cx="5491062" cy="4112996"/>
          </a:xfrm>
          <a:prstGeom prst="rect">
            <a:avLst/>
          </a:prstGeom>
        </p:spPr>
      </p:pic>
      <p:sp>
        <p:nvSpPr>
          <p:cNvPr id="5" name="Rectangle 4"/>
          <p:cNvSpPr/>
          <p:nvPr/>
        </p:nvSpPr>
        <p:spPr>
          <a:xfrm>
            <a:off x="791320" y="6045286"/>
            <a:ext cx="5353966" cy="369332"/>
          </a:xfrm>
          <a:prstGeom prst="rect">
            <a:avLst/>
          </a:prstGeom>
        </p:spPr>
        <p:txBody>
          <a:bodyPr wrap="none">
            <a:spAutoFit/>
          </a:bodyPr>
          <a:lstStyle/>
          <a:p>
            <a:r>
              <a:rPr lang="en-GB" altLang="zh-TW" dirty="0"/>
              <a:t>https://www.youtube.com/watch?v=ydreTEf52_U</a:t>
            </a:r>
            <a:endParaRPr lang="zh-TW" altLang="en-US" dirty="0"/>
          </a:p>
        </p:txBody>
      </p:sp>
    </p:spTree>
    <p:extLst>
      <p:ext uri="{BB962C8B-B14F-4D97-AF65-F5344CB8AC3E}">
        <p14:creationId xmlns:p14="http://schemas.microsoft.com/office/powerpoint/2010/main" val="1684648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graphicFrame>
        <p:nvGraphicFramePr>
          <p:cNvPr id="6" name="Table 5"/>
          <p:cNvGraphicFramePr>
            <a:graphicFrameLocks noGrp="1"/>
          </p:cNvGraphicFramePr>
          <p:nvPr>
            <p:extLst>
              <p:ext uri="{D42A27DB-BD31-4B8C-83A1-F6EECF244321}">
                <p14:modId xmlns:p14="http://schemas.microsoft.com/office/powerpoint/2010/main" val="441627129"/>
              </p:ext>
            </p:extLst>
          </p:nvPr>
        </p:nvGraphicFramePr>
        <p:xfrm>
          <a:off x="677334" y="1688495"/>
          <a:ext cx="10622038" cy="5029200"/>
        </p:xfrm>
        <a:graphic>
          <a:graphicData uri="http://schemas.openxmlformats.org/drawingml/2006/table">
            <a:tbl>
              <a:tblPr firstRow="1" bandRow="1">
                <a:tableStyleId>{5C22544A-7EE6-4342-B048-85BDC9FD1C3A}</a:tableStyleId>
              </a:tblPr>
              <a:tblGrid>
                <a:gridCol w="5311019">
                  <a:extLst>
                    <a:ext uri="{9D8B030D-6E8A-4147-A177-3AD203B41FA5}">
                      <a16:colId xmlns:a16="http://schemas.microsoft.com/office/drawing/2014/main" val="1887393128"/>
                    </a:ext>
                  </a:extLst>
                </a:gridCol>
                <a:gridCol w="5311019">
                  <a:extLst>
                    <a:ext uri="{9D8B030D-6E8A-4147-A177-3AD203B41FA5}">
                      <a16:colId xmlns:a16="http://schemas.microsoft.com/office/drawing/2014/main" val="2566989498"/>
                    </a:ext>
                  </a:extLst>
                </a:gridCol>
              </a:tblGrid>
              <a:tr h="370840">
                <a:tc>
                  <a:txBody>
                    <a:bodyPr/>
                    <a:lstStyle/>
                    <a:p>
                      <a:r>
                        <a:rPr lang="en-US" altLang="zh-TW" sz="3200" dirty="0" smtClean="0"/>
                        <a:t>Characteristics of colonialism</a:t>
                      </a:r>
                      <a:endParaRPr lang="zh-TW" altLang="en-US" sz="3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3200" dirty="0" smtClean="0"/>
                        <a:t>Characteristics of settler</a:t>
                      </a:r>
                      <a:r>
                        <a:rPr lang="en-US" altLang="zh-TW" sz="3200" baseline="0" dirty="0" smtClean="0"/>
                        <a:t> colonialism</a:t>
                      </a:r>
                      <a:endParaRPr lang="zh-TW" altLang="en-US" sz="3200" dirty="0" smtClean="0"/>
                    </a:p>
                  </a:txBody>
                  <a:tcPr/>
                </a:tc>
                <a:extLst>
                  <a:ext uri="{0D108BD9-81ED-4DB2-BD59-A6C34878D82A}">
                    <a16:rowId xmlns:a16="http://schemas.microsoft.com/office/drawing/2014/main" val="213012363"/>
                  </a:ext>
                </a:extLst>
              </a:tr>
              <a:tr h="370840">
                <a:tc>
                  <a:txBody>
                    <a:bodyPr/>
                    <a:lstStyle/>
                    <a:p>
                      <a:r>
                        <a:rPr lang="en-US" altLang="zh-TW" sz="3200" dirty="0" smtClean="0"/>
                        <a:t>Two classes of people</a:t>
                      </a:r>
                      <a:endParaRPr lang="zh-TW" altLang="en-US" sz="3200" dirty="0"/>
                    </a:p>
                  </a:txBody>
                  <a:tcPr/>
                </a:tc>
                <a:tc>
                  <a:txBody>
                    <a:bodyPr/>
                    <a:lstStyle/>
                    <a:p>
                      <a:r>
                        <a:rPr lang="en-US" altLang="zh-TW" sz="3200" dirty="0" smtClean="0"/>
                        <a:t>Division</a:t>
                      </a:r>
                      <a:r>
                        <a:rPr lang="en-US" altLang="zh-TW" sz="3200" baseline="0" dirty="0" smtClean="0"/>
                        <a:t> hard to see</a:t>
                      </a:r>
                      <a:endParaRPr lang="zh-TW" altLang="en-US" sz="3200" dirty="0"/>
                    </a:p>
                  </a:txBody>
                  <a:tcPr/>
                </a:tc>
                <a:extLst>
                  <a:ext uri="{0D108BD9-81ED-4DB2-BD59-A6C34878D82A}">
                    <a16:rowId xmlns:a16="http://schemas.microsoft.com/office/drawing/2014/main" val="1848159389"/>
                  </a:ext>
                </a:extLst>
              </a:tr>
              <a:tr h="370840">
                <a:tc>
                  <a:txBody>
                    <a:bodyPr/>
                    <a:lstStyle/>
                    <a:p>
                      <a:r>
                        <a:rPr lang="en-US" altLang="zh-TW" sz="3200" dirty="0" smtClean="0"/>
                        <a:t>Focuses on economic</a:t>
                      </a:r>
                      <a:r>
                        <a:rPr lang="en-US" altLang="zh-TW" sz="3200" baseline="0" dirty="0" smtClean="0"/>
                        <a:t> gain</a:t>
                      </a:r>
                      <a:endParaRPr lang="zh-TW" altLang="en-US" sz="3200" dirty="0"/>
                    </a:p>
                  </a:txBody>
                  <a:tcPr/>
                </a:tc>
                <a:tc>
                  <a:txBody>
                    <a:bodyPr/>
                    <a:lstStyle/>
                    <a:p>
                      <a:r>
                        <a:rPr lang="en-US" altLang="zh-TW" sz="3200" dirty="0" smtClean="0"/>
                        <a:t>Focuses on land acquisition</a:t>
                      </a:r>
                      <a:endParaRPr lang="zh-TW" altLang="en-US" sz="3200" dirty="0"/>
                    </a:p>
                  </a:txBody>
                  <a:tcPr/>
                </a:tc>
                <a:extLst>
                  <a:ext uri="{0D108BD9-81ED-4DB2-BD59-A6C34878D82A}">
                    <a16:rowId xmlns:a16="http://schemas.microsoft.com/office/drawing/2014/main" val="3745499890"/>
                  </a:ext>
                </a:extLst>
              </a:tr>
              <a:tr h="370840">
                <a:tc>
                  <a:txBody>
                    <a:bodyPr/>
                    <a:lstStyle/>
                    <a:p>
                      <a:r>
                        <a:rPr lang="en-US" altLang="zh-TW" sz="3200" dirty="0" smtClean="0"/>
                        <a:t>Usually violent rule</a:t>
                      </a:r>
                      <a:endParaRPr lang="zh-TW" altLang="en-US" sz="3200" dirty="0"/>
                    </a:p>
                  </a:txBody>
                  <a:tcPr/>
                </a:tc>
                <a:tc>
                  <a:txBody>
                    <a:bodyPr/>
                    <a:lstStyle/>
                    <a:p>
                      <a:r>
                        <a:rPr lang="en-US" altLang="zh-TW" sz="3200" dirty="0" smtClean="0"/>
                        <a:t>Violent rule +</a:t>
                      </a:r>
                    </a:p>
                    <a:p>
                      <a:r>
                        <a:rPr lang="en-US" altLang="zh-TW" sz="3200" dirty="0" smtClean="0">
                          <a:solidFill>
                            <a:srgbClr val="FF0000"/>
                          </a:solidFill>
                        </a:rPr>
                        <a:t>Cultura</a:t>
                      </a:r>
                      <a:r>
                        <a:rPr lang="en-US" altLang="zh-TW" sz="3200" baseline="0" dirty="0" smtClean="0">
                          <a:solidFill>
                            <a:srgbClr val="FF0000"/>
                          </a:solidFill>
                        </a:rPr>
                        <a:t>l policy</a:t>
                      </a:r>
                      <a:endParaRPr lang="zh-TW" altLang="en-US" sz="3200" dirty="0">
                        <a:solidFill>
                          <a:srgbClr val="FF0000"/>
                        </a:solidFill>
                      </a:endParaRPr>
                    </a:p>
                  </a:txBody>
                  <a:tcPr/>
                </a:tc>
                <a:extLst>
                  <a:ext uri="{0D108BD9-81ED-4DB2-BD59-A6C34878D82A}">
                    <a16:rowId xmlns:a16="http://schemas.microsoft.com/office/drawing/2014/main" val="1462021514"/>
                  </a:ext>
                </a:extLst>
              </a:tr>
              <a:tr h="370840">
                <a:tc>
                  <a:txBody>
                    <a:bodyPr/>
                    <a:lstStyle/>
                    <a:p>
                      <a:endParaRPr lang="zh-TW" altLang="en-US" sz="3200" dirty="0"/>
                    </a:p>
                  </a:txBody>
                  <a:tcPr/>
                </a:tc>
                <a:tc>
                  <a:txBody>
                    <a:bodyPr/>
                    <a:lstStyle/>
                    <a:p>
                      <a:endParaRPr lang="zh-TW" altLang="en-US" sz="3200" dirty="0"/>
                    </a:p>
                  </a:txBody>
                  <a:tcPr/>
                </a:tc>
                <a:extLst>
                  <a:ext uri="{0D108BD9-81ED-4DB2-BD59-A6C34878D82A}">
                    <a16:rowId xmlns:a16="http://schemas.microsoft.com/office/drawing/2014/main" val="1751102819"/>
                  </a:ext>
                </a:extLst>
              </a:tr>
              <a:tr h="370840">
                <a:tc>
                  <a:txBody>
                    <a:bodyPr/>
                    <a:lstStyle/>
                    <a:p>
                      <a:endParaRPr lang="zh-TW" altLang="en-US" sz="3200" dirty="0"/>
                    </a:p>
                  </a:txBody>
                  <a:tcPr/>
                </a:tc>
                <a:tc>
                  <a:txBody>
                    <a:bodyPr/>
                    <a:lstStyle/>
                    <a:p>
                      <a:endParaRPr lang="zh-TW" altLang="en-US" sz="3200" dirty="0"/>
                    </a:p>
                  </a:txBody>
                  <a:tcPr/>
                </a:tc>
                <a:extLst>
                  <a:ext uri="{0D108BD9-81ED-4DB2-BD59-A6C34878D82A}">
                    <a16:rowId xmlns:a16="http://schemas.microsoft.com/office/drawing/2014/main" val="3254766459"/>
                  </a:ext>
                </a:extLst>
              </a:tr>
              <a:tr h="370840">
                <a:tc>
                  <a:txBody>
                    <a:bodyPr/>
                    <a:lstStyle/>
                    <a:p>
                      <a:endParaRPr lang="zh-TW" altLang="en-US" sz="3200" dirty="0"/>
                    </a:p>
                  </a:txBody>
                  <a:tcPr/>
                </a:tc>
                <a:tc>
                  <a:txBody>
                    <a:bodyPr/>
                    <a:lstStyle/>
                    <a:p>
                      <a:endParaRPr lang="zh-TW" altLang="en-US" sz="3200" dirty="0"/>
                    </a:p>
                  </a:txBody>
                  <a:tcPr/>
                </a:tc>
                <a:extLst>
                  <a:ext uri="{0D108BD9-81ED-4DB2-BD59-A6C34878D82A}">
                    <a16:rowId xmlns:a16="http://schemas.microsoft.com/office/drawing/2014/main" val="1711973396"/>
                  </a:ext>
                </a:extLst>
              </a:tr>
            </a:tbl>
          </a:graphicData>
        </a:graphic>
      </p:graphicFrame>
    </p:spTree>
    <p:extLst>
      <p:ext uri="{BB962C8B-B14F-4D97-AF65-F5344CB8AC3E}">
        <p14:creationId xmlns:p14="http://schemas.microsoft.com/office/powerpoint/2010/main" val="122055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pic>
        <p:nvPicPr>
          <p:cNvPr id="4" name="Picture 3"/>
          <p:cNvPicPr>
            <a:picLocks noChangeAspect="1"/>
          </p:cNvPicPr>
          <p:nvPr/>
        </p:nvPicPr>
        <p:blipFill>
          <a:blip r:embed="rId2"/>
          <a:stretch>
            <a:fillRect/>
          </a:stretch>
        </p:blipFill>
        <p:spPr>
          <a:xfrm>
            <a:off x="842283" y="1734911"/>
            <a:ext cx="4480832" cy="4480832"/>
          </a:xfrm>
          <a:prstGeom prst="rect">
            <a:avLst/>
          </a:prstGeom>
        </p:spPr>
      </p:pic>
      <p:pic>
        <p:nvPicPr>
          <p:cNvPr id="6" name="Picture 5"/>
          <p:cNvPicPr>
            <a:picLocks noChangeAspect="1"/>
          </p:cNvPicPr>
          <p:nvPr/>
        </p:nvPicPr>
        <p:blipFill>
          <a:blip r:embed="rId3"/>
          <a:stretch>
            <a:fillRect/>
          </a:stretch>
        </p:blipFill>
        <p:spPr>
          <a:xfrm>
            <a:off x="5869808" y="1734911"/>
            <a:ext cx="4393746" cy="4393746"/>
          </a:xfrm>
          <a:prstGeom prst="rect">
            <a:avLst/>
          </a:prstGeom>
        </p:spPr>
      </p:pic>
    </p:spTree>
    <p:extLst>
      <p:ext uri="{BB962C8B-B14F-4D97-AF65-F5344CB8AC3E}">
        <p14:creationId xmlns:p14="http://schemas.microsoft.com/office/powerpoint/2010/main" val="27743256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pic>
        <p:nvPicPr>
          <p:cNvPr id="3" name="Picture 2"/>
          <p:cNvPicPr>
            <a:picLocks noChangeAspect="1"/>
          </p:cNvPicPr>
          <p:nvPr/>
        </p:nvPicPr>
        <p:blipFill rotWithShape="1">
          <a:blip r:embed="rId2"/>
          <a:srcRect b="50065"/>
          <a:stretch/>
        </p:blipFill>
        <p:spPr>
          <a:xfrm>
            <a:off x="677334" y="1771549"/>
            <a:ext cx="10730556" cy="4357108"/>
          </a:xfrm>
          <a:prstGeom prst="rect">
            <a:avLst/>
          </a:prstGeom>
        </p:spPr>
      </p:pic>
    </p:spTree>
    <p:extLst>
      <p:ext uri="{BB962C8B-B14F-4D97-AF65-F5344CB8AC3E}">
        <p14:creationId xmlns:p14="http://schemas.microsoft.com/office/powerpoint/2010/main" val="35152632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What is settler colonialism?</a:t>
            </a:r>
            <a:endParaRPr lang="zh-TW" altLang="en-US" sz="4400" dirty="0"/>
          </a:p>
        </p:txBody>
      </p:sp>
      <p:pic>
        <p:nvPicPr>
          <p:cNvPr id="4" name="Picture 3"/>
          <p:cNvPicPr>
            <a:picLocks noChangeAspect="1"/>
          </p:cNvPicPr>
          <p:nvPr/>
        </p:nvPicPr>
        <p:blipFill rotWithShape="1">
          <a:blip r:embed="rId2"/>
          <a:srcRect t="45285"/>
          <a:stretch/>
        </p:blipFill>
        <p:spPr>
          <a:xfrm>
            <a:off x="677333" y="1600199"/>
            <a:ext cx="10618473" cy="4724401"/>
          </a:xfrm>
          <a:prstGeom prst="rect">
            <a:avLst/>
          </a:prstGeom>
        </p:spPr>
      </p:pic>
    </p:spTree>
    <p:extLst>
      <p:ext uri="{BB962C8B-B14F-4D97-AF65-F5344CB8AC3E}">
        <p14:creationId xmlns:p14="http://schemas.microsoft.com/office/powerpoint/2010/main" val="12738287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a:t>What is settler colonialism?</a:t>
            </a:r>
            <a:endParaRPr lang="zh-TW" altLang="en-US" sz="4400" dirty="0"/>
          </a:p>
        </p:txBody>
      </p:sp>
      <p:pic>
        <p:nvPicPr>
          <p:cNvPr id="4" name="Picture 3"/>
          <p:cNvPicPr>
            <a:picLocks noChangeAspect="1"/>
          </p:cNvPicPr>
          <p:nvPr/>
        </p:nvPicPr>
        <p:blipFill rotWithShape="1">
          <a:blip r:embed="rId2"/>
          <a:srcRect b="47419"/>
          <a:stretch/>
        </p:blipFill>
        <p:spPr>
          <a:xfrm>
            <a:off x="677334" y="1784727"/>
            <a:ext cx="10905233" cy="3549273"/>
          </a:xfrm>
          <a:prstGeom prst="rect">
            <a:avLst/>
          </a:prstGeom>
        </p:spPr>
      </p:pic>
    </p:spTree>
    <p:extLst>
      <p:ext uri="{BB962C8B-B14F-4D97-AF65-F5344CB8AC3E}">
        <p14:creationId xmlns:p14="http://schemas.microsoft.com/office/powerpoint/2010/main" val="13480168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4" name="Picture 3"/>
          <p:cNvPicPr>
            <a:picLocks noChangeAspect="1"/>
          </p:cNvPicPr>
          <p:nvPr/>
        </p:nvPicPr>
        <p:blipFill rotWithShape="1">
          <a:blip r:embed="rId2"/>
          <a:srcRect t="46642"/>
          <a:stretch/>
        </p:blipFill>
        <p:spPr>
          <a:xfrm>
            <a:off x="677334" y="1930399"/>
            <a:ext cx="10931460" cy="3610429"/>
          </a:xfrm>
          <a:prstGeom prst="rect">
            <a:avLst/>
          </a:prstGeom>
        </p:spPr>
      </p:pic>
    </p:spTree>
    <p:extLst>
      <p:ext uri="{BB962C8B-B14F-4D97-AF65-F5344CB8AC3E}">
        <p14:creationId xmlns:p14="http://schemas.microsoft.com/office/powerpoint/2010/main" val="1646616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4" name="Picture 3"/>
          <p:cNvPicPr>
            <a:picLocks noChangeAspect="1"/>
          </p:cNvPicPr>
          <p:nvPr/>
        </p:nvPicPr>
        <p:blipFill rotWithShape="1">
          <a:blip r:embed="rId2"/>
          <a:srcRect l="1319" r="914"/>
          <a:stretch/>
        </p:blipFill>
        <p:spPr>
          <a:xfrm>
            <a:off x="677334" y="2286481"/>
            <a:ext cx="11114315" cy="3589150"/>
          </a:xfrm>
          <a:prstGeom prst="rect">
            <a:avLst/>
          </a:prstGeom>
        </p:spPr>
      </p:pic>
    </p:spTree>
    <p:extLst>
      <p:ext uri="{BB962C8B-B14F-4D97-AF65-F5344CB8AC3E}">
        <p14:creationId xmlns:p14="http://schemas.microsoft.com/office/powerpoint/2010/main" val="2815980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endParaRPr lang="zh-TW" altLang="en-US" dirty="0"/>
          </a:p>
        </p:txBody>
      </p:sp>
      <p:pic>
        <p:nvPicPr>
          <p:cNvPr id="4" name="Picture 3"/>
          <p:cNvPicPr>
            <a:picLocks noChangeAspect="1"/>
          </p:cNvPicPr>
          <p:nvPr/>
        </p:nvPicPr>
        <p:blipFill>
          <a:blip r:embed="rId2"/>
          <a:stretch>
            <a:fillRect/>
          </a:stretch>
        </p:blipFill>
        <p:spPr>
          <a:xfrm>
            <a:off x="677334" y="1930399"/>
            <a:ext cx="10900214" cy="4089401"/>
          </a:xfrm>
          <a:prstGeom prst="rect">
            <a:avLst/>
          </a:prstGeom>
        </p:spPr>
      </p:pic>
      <p:pic>
        <p:nvPicPr>
          <p:cNvPr id="5" name="Picture 4"/>
          <p:cNvPicPr>
            <a:picLocks noChangeAspect="1"/>
          </p:cNvPicPr>
          <p:nvPr/>
        </p:nvPicPr>
        <p:blipFill>
          <a:blip r:embed="rId3"/>
          <a:stretch>
            <a:fillRect/>
          </a:stretch>
        </p:blipFill>
        <p:spPr>
          <a:xfrm>
            <a:off x="7674429" y="2685460"/>
            <a:ext cx="3903119" cy="3903119"/>
          </a:xfrm>
          <a:prstGeom prst="rect">
            <a:avLst/>
          </a:prstGeom>
        </p:spPr>
      </p:pic>
    </p:spTree>
    <p:extLst>
      <p:ext uri="{BB962C8B-B14F-4D97-AF65-F5344CB8AC3E}">
        <p14:creationId xmlns:p14="http://schemas.microsoft.com/office/powerpoint/2010/main" val="35997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z="4400" dirty="0">
                <a:solidFill>
                  <a:srgbClr val="3494BA"/>
                </a:solidFill>
              </a:rPr>
              <a:t>What is settler colonialism</a:t>
            </a:r>
            <a:r>
              <a:rPr lang="en-US" altLang="zh-TW" dirty="0">
                <a:solidFill>
                  <a:srgbClr val="3494BA"/>
                </a:solidFill>
              </a:rPr>
              <a:t>?</a:t>
            </a:r>
            <a:endParaRPr lang="zh-TW" altLang="en-US" dirty="0"/>
          </a:p>
        </p:txBody>
      </p:sp>
      <p:pic>
        <p:nvPicPr>
          <p:cNvPr id="4" name="Picture 3"/>
          <p:cNvPicPr>
            <a:picLocks noChangeAspect="1"/>
          </p:cNvPicPr>
          <p:nvPr/>
        </p:nvPicPr>
        <p:blipFill>
          <a:blip r:embed="rId2"/>
          <a:stretch>
            <a:fillRect/>
          </a:stretch>
        </p:blipFill>
        <p:spPr>
          <a:xfrm>
            <a:off x="677334" y="1559318"/>
            <a:ext cx="9979780" cy="4976292"/>
          </a:xfrm>
          <a:prstGeom prst="rect">
            <a:avLst/>
          </a:prstGeom>
        </p:spPr>
      </p:pic>
      <p:pic>
        <p:nvPicPr>
          <p:cNvPr id="5" name="Picture 4"/>
          <p:cNvPicPr>
            <a:picLocks noChangeAspect="1"/>
          </p:cNvPicPr>
          <p:nvPr/>
        </p:nvPicPr>
        <p:blipFill>
          <a:blip r:embed="rId3"/>
          <a:stretch>
            <a:fillRect/>
          </a:stretch>
        </p:blipFill>
        <p:spPr>
          <a:xfrm>
            <a:off x="7881257" y="2688191"/>
            <a:ext cx="3847419" cy="3847419"/>
          </a:xfrm>
          <a:prstGeom prst="rect">
            <a:avLst/>
          </a:prstGeom>
        </p:spPr>
      </p:pic>
    </p:spTree>
    <p:extLst>
      <p:ext uri="{BB962C8B-B14F-4D97-AF65-F5344CB8AC3E}">
        <p14:creationId xmlns:p14="http://schemas.microsoft.com/office/powerpoint/2010/main" val="204196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Two</a:t>
            </a:r>
            <a:endParaRPr lang="zh-TW" altLang="en-US" sz="4400" dirty="0"/>
          </a:p>
        </p:txBody>
      </p:sp>
      <p:sp>
        <p:nvSpPr>
          <p:cNvPr id="3" name="Content Placeholder 2"/>
          <p:cNvSpPr>
            <a:spLocks noGrp="1"/>
          </p:cNvSpPr>
          <p:nvPr>
            <p:ph idx="1"/>
          </p:nvPr>
        </p:nvSpPr>
        <p:spPr>
          <a:xfrm>
            <a:off x="677334" y="2160589"/>
            <a:ext cx="9248986" cy="3880773"/>
          </a:xfrm>
        </p:spPr>
        <p:txBody>
          <a:bodyPr>
            <a:normAutofit lnSpcReduction="10000"/>
          </a:bodyPr>
          <a:lstStyle/>
          <a:p>
            <a:r>
              <a:rPr lang="en-US" altLang="zh-TW" sz="3200" dirty="0" smtClean="0"/>
              <a:t>Exchange group members.</a:t>
            </a:r>
          </a:p>
          <a:p>
            <a:r>
              <a:rPr lang="en-US" altLang="zh-TW" sz="3200" dirty="0" smtClean="0"/>
              <a:t>Follow the steps:</a:t>
            </a:r>
          </a:p>
          <a:p>
            <a:pPr>
              <a:buFont typeface="+mj-lt"/>
              <a:buAutoNum type="arabicParenR"/>
            </a:pPr>
            <a:r>
              <a:rPr lang="en-US" altLang="zh-TW" sz="3200" dirty="0"/>
              <a:t> </a:t>
            </a:r>
            <a:r>
              <a:rPr lang="en-US" altLang="zh-TW" sz="3200" dirty="0" smtClean="0">
                <a:solidFill>
                  <a:srgbClr val="00B050"/>
                </a:solidFill>
              </a:rPr>
              <a:t>Side A</a:t>
            </a:r>
            <a:r>
              <a:rPr lang="en-US" altLang="zh-TW" sz="3200" dirty="0" smtClean="0"/>
              <a:t> starts by stating the main argument of the video and offer examples from the notes.</a:t>
            </a:r>
          </a:p>
          <a:p>
            <a:pPr>
              <a:buFont typeface="+mj-lt"/>
              <a:buAutoNum type="arabicParenR"/>
            </a:pPr>
            <a:r>
              <a:rPr lang="en-US" altLang="zh-TW" sz="3200" dirty="0" smtClean="0"/>
              <a:t> </a:t>
            </a:r>
            <a:r>
              <a:rPr lang="en-US" altLang="zh-TW" sz="3200" dirty="0" smtClean="0">
                <a:solidFill>
                  <a:srgbClr val="C89800"/>
                </a:solidFill>
              </a:rPr>
              <a:t>Side B</a:t>
            </a:r>
            <a:r>
              <a:rPr lang="en-US" altLang="zh-TW" sz="3200" dirty="0" smtClean="0"/>
              <a:t> takes notes, ask questions, and tries to give a summary of </a:t>
            </a:r>
            <a:r>
              <a:rPr lang="en-US" altLang="zh-TW" sz="3200" dirty="0" smtClean="0">
                <a:solidFill>
                  <a:srgbClr val="00B050"/>
                </a:solidFill>
              </a:rPr>
              <a:t>Side A</a:t>
            </a:r>
            <a:r>
              <a:rPr lang="en-US" altLang="zh-TW" sz="3200" dirty="0" smtClean="0"/>
              <a:t>’s presentation.</a:t>
            </a:r>
          </a:p>
          <a:p>
            <a:pPr>
              <a:buFont typeface="+mj-lt"/>
              <a:buAutoNum type="arabicParenR"/>
            </a:pPr>
            <a:r>
              <a:rPr lang="en-US" altLang="zh-TW" sz="3200" dirty="0" smtClean="0"/>
              <a:t> </a:t>
            </a:r>
            <a:r>
              <a:rPr lang="en-US" altLang="zh-TW" sz="3200" dirty="0" smtClean="0">
                <a:solidFill>
                  <a:srgbClr val="C89800"/>
                </a:solidFill>
              </a:rPr>
              <a:t>Side B</a:t>
            </a:r>
            <a:r>
              <a:rPr lang="en-US" altLang="zh-TW" sz="3200" dirty="0" smtClean="0"/>
              <a:t> repeats step one. </a:t>
            </a:r>
            <a:endParaRPr lang="zh-TW" altLang="en-US" sz="3200" dirty="0"/>
          </a:p>
        </p:txBody>
      </p:sp>
    </p:spTree>
    <p:extLst>
      <p:ext uri="{BB962C8B-B14F-4D97-AF65-F5344CB8AC3E}">
        <p14:creationId xmlns:p14="http://schemas.microsoft.com/office/powerpoint/2010/main" val="29898664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713" y="165100"/>
            <a:ext cx="4320540" cy="6400800"/>
          </a:xfrm>
          <a:prstGeom prst="rect">
            <a:avLst/>
          </a:prstGeom>
        </p:spPr>
      </p:pic>
      <p:pic>
        <p:nvPicPr>
          <p:cNvPr id="3" name="Picture 2"/>
          <p:cNvPicPr>
            <a:picLocks noChangeAspect="1"/>
          </p:cNvPicPr>
          <p:nvPr/>
        </p:nvPicPr>
        <p:blipFill>
          <a:blip r:embed="rId3"/>
          <a:stretch>
            <a:fillRect/>
          </a:stretch>
        </p:blipFill>
        <p:spPr>
          <a:xfrm>
            <a:off x="5051698" y="2852737"/>
            <a:ext cx="6594201" cy="3713163"/>
          </a:xfrm>
          <a:prstGeom prst="rect">
            <a:avLst/>
          </a:prstGeom>
        </p:spPr>
      </p:pic>
    </p:spTree>
    <p:extLst>
      <p:ext uri="{BB962C8B-B14F-4D97-AF65-F5344CB8AC3E}">
        <p14:creationId xmlns:p14="http://schemas.microsoft.com/office/powerpoint/2010/main" val="2148348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400" dirty="0" smtClean="0"/>
              <a:t>Peer Teaching: Round Three</a:t>
            </a:r>
            <a:endParaRPr lang="zh-TW" altLang="en-US" sz="4400" dirty="0"/>
          </a:p>
        </p:txBody>
      </p:sp>
      <p:sp>
        <p:nvSpPr>
          <p:cNvPr id="3" name="Content Placeholder 2"/>
          <p:cNvSpPr>
            <a:spLocks noGrp="1"/>
          </p:cNvSpPr>
          <p:nvPr>
            <p:ph idx="1"/>
          </p:nvPr>
        </p:nvSpPr>
        <p:spPr>
          <a:xfrm>
            <a:off x="677334" y="2160589"/>
            <a:ext cx="8405706" cy="3880773"/>
          </a:xfrm>
        </p:spPr>
        <p:txBody>
          <a:bodyPr>
            <a:normAutofit/>
          </a:bodyPr>
          <a:lstStyle/>
          <a:p>
            <a:r>
              <a:rPr lang="en-US" altLang="zh-TW" sz="3200" dirty="0" smtClean="0"/>
              <a:t>Each group will go to Google document to share </a:t>
            </a:r>
            <a:r>
              <a:rPr lang="en-US" altLang="zh-TW" sz="3200" dirty="0" smtClean="0">
                <a:solidFill>
                  <a:srgbClr val="FF0000"/>
                </a:solidFill>
              </a:rPr>
              <a:t>four</a:t>
            </a:r>
            <a:r>
              <a:rPr lang="en-US" altLang="zh-TW" sz="3200" dirty="0" smtClean="0"/>
              <a:t> things:</a:t>
            </a:r>
          </a:p>
          <a:p>
            <a:pPr>
              <a:buFont typeface="+mj-lt"/>
              <a:buAutoNum type="alphaUcPeriod"/>
            </a:pPr>
            <a:r>
              <a:rPr lang="en-US" altLang="zh-TW" sz="3200" dirty="0" smtClean="0"/>
              <a:t> One </a:t>
            </a:r>
            <a:r>
              <a:rPr lang="en-US" altLang="zh-TW" sz="3200" dirty="0" smtClean="0">
                <a:solidFill>
                  <a:srgbClr val="7030A0"/>
                </a:solidFill>
              </a:rPr>
              <a:t>similarity</a:t>
            </a:r>
            <a:r>
              <a:rPr lang="en-US" altLang="zh-TW" sz="3200" dirty="0" smtClean="0"/>
              <a:t> between the two videos</a:t>
            </a:r>
          </a:p>
          <a:p>
            <a:pPr>
              <a:buFont typeface="+mj-lt"/>
              <a:buAutoNum type="alphaUcPeriod"/>
            </a:pPr>
            <a:r>
              <a:rPr lang="en-US" altLang="zh-TW" sz="3200" dirty="0" smtClean="0"/>
              <a:t> One </a:t>
            </a:r>
            <a:r>
              <a:rPr lang="en-US" altLang="zh-TW" sz="3200" dirty="0" smtClean="0">
                <a:solidFill>
                  <a:srgbClr val="7030A0"/>
                </a:solidFill>
              </a:rPr>
              <a:t>difference</a:t>
            </a:r>
            <a:r>
              <a:rPr lang="en-US" altLang="zh-TW" sz="3200" dirty="0" smtClean="0"/>
              <a:t> between the two videos</a:t>
            </a:r>
          </a:p>
          <a:p>
            <a:pPr>
              <a:buFont typeface="+mj-lt"/>
              <a:buAutoNum type="alphaUcPeriod"/>
            </a:pPr>
            <a:r>
              <a:rPr lang="en-US" altLang="zh-TW" sz="3200" dirty="0"/>
              <a:t> </a:t>
            </a:r>
            <a:r>
              <a:rPr lang="en-US" altLang="zh-TW" sz="3200" dirty="0" smtClean="0"/>
              <a:t>One interesting </a:t>
            </a:r>
            <a:r>
              <a:rPr lang="en-US" altLang="zh-TW" sz="3200" dirty="0" smtClean="0">
                <a:solidFill>
                  <a:srgbClr val="7030A0"/>
                </a:solidFill>
              </a:rPr>
              <a:t>observation/fact</a:t>
            </a:r>
          </a:p>
          <a:p>
            <a:pPr>
              <a:buFont typeface="+mj-lt"/>
              <a:buAutoNum type="alphaUcPeriod"/>
            </a:pPr>
            <a:r>
              <a:rPr lang="en-US" altLang="zh-TW" sz="3200" dirty="0"/>
              <a:t> </a:t>
            </a:r>
            <a:r>
              <a:rPr lang="en-US" altLang="zh-TW" sz="3200" dirty="0" smtClean="0"/>
              <a:t>One </a:t>
            </a:r>
            <a:r>
              <a:rPr lang="en-US" altLang="zh-TW" sz="3200" dirty="0" smtClean="0">
                <a:solidFill>
                  <a:srgbClr val="7030A0"/>
                </a:solidFill>
              </a:rPr>
              <a:t>question </a:t>
            </a:r>
            <a:r>
              <a:rPr lang="en-US" altLang="zh-TW" sz="3200" dirty="0" smtClean="0">
                <a:solidFill>
                  <a:schemeClr val="tx1"/>
                </a:solidFill>
              </a:rPr>
              <a:t>that bothers you</a:t>
            </a:r>
            <a:endParaRPr lang="zh-TW" altLang="en-US" sz="3200" dirty="0">
              <a:solidFill>
                <a:srgbClr val="7030A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240" y="3053080"/>
            <a:ext cx="3422781" cy="3422781"/>
          </a:xfrm>
          <a:prstGeom prst="rect">
            <a:avLst/>
          </a:prstGeom>
        </p:spPr>
      </p:pic>
    </p:spTree>
    <p:extLst>
      <p:ext uri="{BB962C8B-B14F-4D97-AF65-F5344CB8AC3E}">
        <p14:creationId xmlns:p14="http://schemas.microsoft.com/office/powerpoint/2010/main" val="38364832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04899" y="1600200"/>
            <a:ext cx="5560061" cy="4572000"/>
          </a:xfrm>
        </p:spPr>
        <p:txBody>
          <a:bodyPr>
            <a:normAutofit fontScale="92500" lnSpcReduction="20000"/>
          </a:bodyPr>
          <a:lstStyle/>
          <a:p>
            <a:r>
              <a:rPr lang="en-US" sz="2800" b="1" i="1" dirty="0" smtClean="0"/>
              <a:t>The Puritan Vision of America</a:t>
            </a:r>
          </a:p>
          <a:p>
            <a:r>
              <a:rPr lang="en-US" sz="2800" dirty="0" smtClean="0"/>
              <a:t>By Barry Wood (U. of Houston)</a:t>
            </a:r>
          </a:p>
          <a:p>
            <a:endParaRPr lang="en-US" sz="2000" dirty="0"/>
          </a:p>
          <a:p>
            <a:pPr marL="457200" indent="-457200">
              <a:buAutoNum type="arabicPeriod"/>
            </a:pPr>
            <a:r>
              <a:rPr lang="en-US" sz="2400" dirty="0" smtClean="0"/>
              <a:t>Target audience: For those who know little about the history of the Reformation (a religious movement </a:t>
            </a:r>
            <a:r>
              <a:rPr lang="zh-TW" altLang="en-US" sz="2400" dirty="0" smtClean="0"/>
              <a:t>宗教改革</a:t>
            </a:r>
            <a:r>
              <a:rPr lang="en-US" sz="2400" dirty="0" smtClean="0"/>
              <a:t>)</a:t>
            </a:r>
          </a:p>
          <a:p>
            <a:pPr marL="457200" indent="-457200">
              <a:buAutoNum type="arabicPeriod"/>
            </a:pPr>
            <a:r>
              <a:rPr lang="en-US" sz="2400" dirty="0" smtClean="0"/>
              <a:t>Theme: Puritans are a deeply religious group</a:t>
            </a:r>
          </a:p>
          <a:p>
            <a:pPr marL="457200" indent="-457200">
              <a:buAutoNum type="arabicPeriod"/>
            </a:pPr>
            <a:r>
              <a:rPr lang="en-US" sz="2400" dirty="0" smtClean="0"/>
              <a:t>Advantages: It covers two texts that we are going to read, Bradford’s and Winthrop’s.</a:t>
            </a:r>
          </a:p>
          <a:p>
            <a:pPr marL="457200" indent="-457200">
              <a:buAutoNum type="arabicPeriod"/>
            </a:pPr>
            <a:r>
              <a:rPr lang="en-US" sz="2400" b="1" dirty="0" smtClean="0">
                <a:solidFill>
                  <a:srgbClr val="FF0000"/>
                </a:solidFill>
              </a:rPr>
              <a:t>32:37 acoustic shock</a:t>
            </a:r>
          </a:p>
          <a:p>
            <a:pPr marL="457200" indent="-457200">
              <a:buAutoNum type="arabicPeriod"/>
            </a:pPr>
            <a:endParaRPr lang="en-US" sz="2000" dirty="0"/>
          </a:p>
        </p:txBody>
      </p:sp>
      <p:sp>
        <p:nvSpPr>
          <p:cNvPr id="6" name="AutoShape 2" descr="The Puritan Vision of America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7" name="AutoShape 4" descr="The Puritan Vision of America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6" descr="The Puritan Vision of America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9" name="Picture 8"/>
          <p:cNvPicPr>
            <a:picLocks noChangeAspect="1"/>
          </p:cNvPicPr>
          <p:nvPr/>
        </p:nvPicPr>
        <p:blipFill>
          <a:blip r:embed="rId2"/>
          <a:stretch>
            <a:fillRect/>
          </a:stretch>
        </p:blipFill>
        <p:spPr>
          <a:xfrm>
            <a:off x="7903899" y="3477855"/>
            <a:ext cx="4103044" cy="3073322"/>
          </a:xfrm>
          <a:prstGeom prst="rect">
            <a:avLst/>
          </a:prstGeom>
        </p:spPr>
      </p:pic>
      <p:sp>
        <p:nvSpPr>
          <p:cNvPr id="10" name="Title 1"/>
          <p:cNvSpPr txBox="1">
            <a:spLocks/>
          </p:cNvSpPr>
          <p:nvPr/>
        </p:nvSpPr>
        <p:spPr>
          <a:xfrm>
            <a:off x="677334" y="609600"/>
            <a:ext cx="8596668" cy="13208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4400" smtClean="0"/>
              <a:t>The Puritan Vision of America</a:t>
            </a:r>
            <a:r>
              <a:rPr lang="zh-TW" altLang="en-US" sz="4400" smtClean="0"/>
              <a:t/>
            </a:r>
            <a:br>
              <a:rPr lang="zh-TW" altLang="en-US" sz="4400" smtClean="0"/>
            </a:br>
            <a:endParaRPr lang="zh-TW" altLang="en-US" sz="4400" dirty="0"/>
          </a:p>
        </p:txBody>
      </p:sp>
    </p:spTree>
    <p:extLst>
      <p:ext uri="{BB962C8B-B14F-4D97-AF65-F5344CB8AC3E}">
        <p14:creationId xmlns:p14="http://schemas.microsoft.com/office/powerpoint/2010/main" val="30734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4400" dirty="0"/>
              <a:t>The Puritan Vision of America</a:t>
            </a:r>
            <a:r>
              <a:rPr lang="zh-TW" altLang="en-US" sz="4400" dirty="0"/>
              <a:t/>
            </a:r>
            <a:br>
              <a:rPr lang="zh-TW" altLang="en-US" sz="4400" dirty="0"/>
            </a:br>
            <a:endParaRPr lang="zh-TW" altLang="en-US" sz="4400" dirty="0"/>
          </a:p>
        </p:txBody>
      </p:sp>
      <p:sp>
        <p:nvSpPr>
          <p:cNvPr id="3" name="Content Placeholder 2"/>
          <p:cNvSpPr>
            <a:spLocks noGrp="1"/>
          </p:cNvSpPr>
          <p:nvPr>
            <p:ph idx="1"/>
          </p:nvPr>
        </p:nvSpPr>
        <p:spPr>
          <a:xfrm>
            <a:off x="677334" y="2692400"/>
            <a:ext cx="6810586" cy="3525520"/>
          </a:xfrm>
        </p:spPr>
        <p:txBody>
          <a:bodyPr>
            <a:normAutofit/>
          </a:bodyPr>
          <a:lstStyle/>
          <a:p>
            <a:r>
              <a:rPr lang="en-US" altLang="zh-TW" sz="2200" b="1" dirty="0" smtClean="0">
                <a:solidFill>
                  <a:srgbClr val="7030A0"/>
                </a:solidFill>
              </a:rPr>
              <a:t>Part 1 [~25:50]: Why the Reformation?</a:t>
            </a:r>
          </a:p>
          <a:p>
            <a:pPr marL="0" indent="0">
              <a:buNone/>
            </a:pPr>
            <a:r>
              <a:rPr lang="en-US" altLang="zh-TW" sz="2200" dirty="0"/>
              <a:t> </a:t>
            </a:r>
            <a:r>
              <a:rPr lang="en-US" altLang="zh-TW" sz="2200" dirty="0" smtClean="0"/>
              <a:t>    (corruption/abuses, justification by faith)</a:t>
            </a:r>
          </a:p>
          <a:p>
            <a:pPr marL="0" indent="0">
              <a:buNone/>
            </a:pPr>
            <a:endParaRPr lang="en-US" altLang="zh-TW" sz="2200" dirty="0" smtClean="0"/>
          </a:p>
          <a:p>
            <a:r>
              <a:rPr lang="en-US" altLang="zh-TW" sz="2200" b="1" dirty="0" smtClean="0">
                <a:solidFill>
                  <a:srgbClr val="7030A0"/>
                </a:solidFill>
              </a:rPr>
              <a:t>Part 2 [25:50-33:00]: Who are the Puritans?</a:t>
            </a:r>
          </a:p>
          <a:p>
            <a:pPr marL="0" indent="0">
              <a:buNone/>
            </a:pPr>
            <a:r>
              <a:rPr lang="en-US" altLang="zh-TW" sz="2200" dirty="0" smtClean="0"/>
              <a:t>     (</a:t>
            </a:r>
            <a:r>
              <a:rPr lang="en-US" altLang="zh-TW" sz="2200" dirty="0" smtClean="0">
                <a:sym typeface="Wingdings" panose="05000000000000000000" pitchFamily="2" charset="2"/>
              </a:rPr>
              <a:t>no to the Anglican Church, congregationalism,</a:t>
            </a:r>
          </a:p>
          <a:p>
            <a:pPr marL="0" indent="0">
              <a:buNone/>
            </a:pPr>
            <a:r>
              <a:rPr lang="en-US" altLang="zh-TW" sz="2200" dirty="0">
                <a:sym typeface="Wingdings" panose="05000000000000000000" pitchFamily="2" charset="2"/>
              </a:rPr>
              <a:t> </a:t>
            </a:r>
            <a:r>
              <a:rPr lang="en-US" altLang="zh-TW" sz="2200" dirty="0" smtClean="0">
                <a:sym typeface="Wingdings" panose="05000000000000000000" pitchFamily="2" charset="2"/>
              </a:rPr>
              <a:t>     William Bradford)</a:t>
            </a:r>
          </a:p>
          <a:p>
            <a:pPr marL="0" indent="0">
              <a:buNone/>
            </a:pPr>
            <a:endParaRPr lang="zh-TW" altLang="en-US" dirty="0"/>
          </a:p>
        </p:txBody>
      </p:sp>
      <p:pic>
        <p:nvPicPr>
          <p:cNvPr id="4" name="Picture 3"/>
          <p:cNvPicPr>
            <a:picLocks noChangeAspect="1"/>
          </p:cNvPicPr>
          <p:nvPr/>
        </p:nvPicPr>
        <p:blipFill>
          <a:blip r:embed="rId2"/>
          <a:stretch>
            <a:fillRect/>
          </a:stretch>
        </p:blipFill>
        <p:spPr>
          <a:xfrm>
            <a:off x="7904480" y="3527567"/>
            <a:ext cx="4096724" cy="3067447"/>
          </a:xfrm>
          <a:prstGeom prst="rect">
            <a:avLst/>
          </a:prstGeom>
        </p:spPr>
      </p:pic>
    </p:spTree>
    <p:extLst>
      <p:ext uri="{BB962C8B-B14F-4D97-AF65-F5344CB8AC3E}">
        <p14:creationId xmlns:p14="http://schemas.microsoft.com/office/powerpoint/2010/main" val="12418407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4400" dirty="0"/>
              <a:t>The Puritan Vision of America</a:t>
            </a:r>
            <a:r>
              <a:rPr lang="zh-TW" altLang="en-US" sz="4400" dirty="0"/>
              <a:t/>
            </a:r>
            <a:br>
              <a:rPr lang="zh-TW" altLang="en-US" sz="4400" dirty="0"/>
            </a:br>
            <a:endParaRPr lang="zh-TW" altLang="en-US" sz="4400" dirty="0"/>
          </a:p>
        </p:txBody>
      </p:sp>
      <p:sp>
        <p:nvSpPr>
          <p:cNvPr id="3" name="Content Placeholder 2"/>
          <p:cNvSpPr>
            <a:spLocks noGrp="1"/>
          </p:cNvSpPr>
          <p:nvPr>
            <p:ph idx="1"/>
          </p:nvPr>
        </p:nvSpPr>
        <p:spPr>
          <a:xfrm>
            <a:off x="677334" y="1595192"/>
            <a:ext cx="7095066" cy="4846248"/>
          </a:xfrm>
        </p:spPr>
        <p:txBody>
          <a:bodyPr>
            <a:normAutofit lnSpcReduction="10000"/>
          </a:bodyPr>
          <a:lstStyle/>
          <a:p>
            <a:r>
              <a:rPr lang="en-US" altLang="zh-TW" sz="2200" b="1" dirty="0" smtClean="0">
                <a:solidFill>
                  <a:srgbClr val="7030A0"/>
                </a:solidFill>
                <a:sym typeface="Wingdings" panose="05000000000000000000" pitchFamily="2" charset="2"/>
              </a:rPr>
              <a:t>Part 3 [33:00~44:30]: Of Plymouth Plantation</a:t>
            </a:r>
          </a:p>
          <a:p>
            <a:pPr marL="0" indent="0">
              <a:buNone/>
            </a:pPr>
            <a:r>
              <a:rPr lang="en-US" altLang="zh-TW" sz="2200" dirty="0">
                <a:sym typeface="Wingdings" panose="05000000000000000000" pitchFamily="2" charset="2"/>
              </a:rPr>
              <a:t> </a:t>
            </a:r>
            <a:r>
              <a:rPr lang="en-US" altLang="zh-TW" sz="2200" dirty="0" smtClean="0">
                <a:sym typeface="Wingdings" panose="05000000000000000000" pitchFamily="2" charset="2"/>
              </a:rPr>
              <a:t>   (journal of early years, Mayflower Compact,</a:t>
            </a:r>
          </a:p>
          <a:p>
            <a:pPr marL="0" indent="0">
              <a:buNone/>
            </a:pPr>
            <a:r>
              <a:rPr lang="en-US" altLang="zh-TW" sz="2200" dirty="0" smtClean="0">
                <a:sym typeface="Wingdings" panose="05000000000000000000" pitchFamily="2" charset="2"/>
              </a:rPr>
              <a:t>     Samoset, Squanto, Thomas Morton, Pequot War)</a:t>
            </a:r>
          </a:p>
          <a:p>
            <a:pPr marL="0" indent="0">
              <a:buNone/>
            </a:pPr>
            <a:endParaRPr lang="en-US" altLang="zh-TW" sz="2200" dirty="0" smtClean="0">
              <a:sym typeface="Wingdings" panose="05000000000000000000" pitchFamily="2" charset="2"/>
            </a:endParaRPr>
          </a:p>
          <a:p>
            <a:r>
              <a:rPr lang="en-US" altLang="zh-TW" sz="2200" b="1" dirty="0" smtClean="0">
                <a:solidFill>
                  <a:srgbClr val="7030A0"/>
                </a:solidFill>
                <a:sym typeface="Wingdings" panose="05000000000000000000" pitchFamily="2" charset="2"/>
              </a:rPr>
              <a:t>Part 4 [44:30-1:03:10]: Three uses for words </a:t>
            </a:r>
          </a:p>
          <a:p>
            <a:pPr marL="0" indent="0">
              <a:buNone/>
            </a:pPr>
            <a:r>
              <a:rPr lang="en-US" altLang="zh-TW" sz="2200" dirty="0">
                <a:sym typeface="Wingdings" panose="05000000000000000000" pitchFamily="2" charset="2"/>
              </a:rPr>
              <a:t> </a:t>
            </a:r>
            <a:r>
              <a:rPr lang="en-US" altLang="zh-TW" sz="2200" dirty="0" smtClean="0">
                <a:sym typeface="Wingdings" panose="05000000000000000000" pitchFamily="2" charset="2"/>
              </a:rPr>
              <a:t>   (Exegesis: indexical, referential, imaginary)</a:t>
            </a:r>
          </a:p>
          <a:p>
            <a:pPr marL="0" indent="0">
              <a:buNone/>
            </a:pPr>
            <a:r>
              <a:rPr lang="en-US" altLang="zh-TW" sz="2200" dirty="0" smtClean="0">
                <a:sym typeface="Wingdings" panose="05000000000000000000" pitchFamily="2" charset="2"/>
              </a:rPr>
              <a:t>    (Puritan worldview, Satan, God’s</a:t>
            </a:r>
            <a:r>
              <a:rPr lang="zh-TW" altLang="en-US" sz="2200" dirty="0" smtClean="0">
                <a:sym typeface="Wingdings" panose="05000000000000000000" pitchFamily="2" charset="2"/>
              </a:rPr>
              <a:t> </a:t>
            </a:r>
            <a:r>
              <a:rPr lang="en-US" altLang="zh-TW" sz="2200" dirty="0" smtClean="0">
                <a:sym typeface="Wingdings" panose="05000000000000000000" pitchFamily="2" charset="2"/>
              </a:rPr>
              <a:t>justice/providence)</a:t>
            </a:r>
          </a:p>
          <a:p>
            <a:pPr marL="0" indent="0">
              <a:buNone/>
            </a:pPr>
            <a:endParaRPr lang="en-US" altLang="zh-TW" sz="2200" dirty="0" smtClean="0">
              <a:sym typeface="Wingdings" panose="05000000000000000000" pitchFamily="2" charset="2"/>
            </a:endParaRPr>
          </a:p>
          <a:p>
            <a:r>
              <a:rPr lang="en-US" altLang="zh-TW" sz="2200" b="1" dirty="0" smtClean="0">
                <a:solidFill>
                  <a:srgbClr val="7030A0"/>
                </a:solidFill>
                <a:sym typeface="Wingdings" panose="05000000000000000000" pitchFamily="2" charset="2"/>
              </a:rPr>
              <a:t>Part 5 [1:03:10~]: A Model of Christian Charity</a:t>
            </a:r>
          </a:p>
          <a:p>
            <a:pPr marL="0" indent="0">
              <a:buNone/>
            </a:pPr>
            <a:r>
              <a:rPr lang="zh-TW" altLang="en-US" sz="2200" b="1" dirty="0">
                <a:solidFill>
                  <a:srgbClr val="7030A0"/>
                </a:solidFill>
                <a:sym typeface="Wingdings" panose="05000000000000000000" pitchFamily="2" charset="2"/>
              </a:rPr>
              <a:t> </a:t>
            </a:r>
            <a:r>
              <a:rPr lang="zh-TW" altLang="en-US" sz="2200" b="1" dirty="0" smtClean="0">
                <a:solidFill>
                  <a:srgbClr val="7030A0"/>
                </a:solidFill>
                <a:sym typeface="Wingdings" panose="05000000000000000000" pitchFamily="2" charset="2"/>
              </a:rPr>
              <a:t>   </a:t>
            </a:r>
            <a:r>
              <a:rPr lang="en-US" altLang="zh-TW" sz="2200" dirty="0" smtClean="0">
                <a:solidFill>
                  <a:schemeClr val="tx1"/>
                </a:solidFill>
                <a:sym typeface="Wingdings" panose="05000000000000000000" pitchFamily="2" charset="2"/>
              </a:rPr>
              <a:t>(“The eyes of all people are upon us”, Cotton</a:t>
            </a:r>
          </a:p>
          <a:p>
            <a:pPr marL="0" indent="0">
              <a:buNone/>
            </a:pPr>
            <a:r>
              <a:rPr lang="en-US" altLang="zh-TW" sz="2200" dirty="0">
                <a:solidFill>
                  <a:schemeClr val="tx1"/>
                </a:solidFill>
                <a:sym typeface="Wingdings" panose="05000000000000000000" pitchFamily="2" charset="2"/>
              </a:rPr>
              <a:t> </a:t>
            </a:r>
            <a:r>
              <a:rPr lang="en-US" altLang="zh-TW" sz="2200" dirty="0" smtClean="0">
                <a:solidFill>
                  <a:schemeClr val="tx1"/>
                </a:solidFill>
                <a:sym typeface="Wingdings" panose="05000000000000000000" pitchFamily="2" charset="2"/>
              </a:rPr>
              <a:t>    Mather, American Jeremiad)</a:t>
            </a:r>
          </a:p>
          <a:p>
            <a:pPr marL="0" indent="0">
              <a:buNone/>
            </a:pPr>
            <a:endParaRPr lang="zh-TW" altLang="en-US" dirty="0"/>
          </a:p>
        </p:txBody>
      </p:sp>
      <p:pic>
        <p:nvPicPr>
          <p:cNvPr id="4" name="Picture 3"/>
          <p:cNvPicPr>
            <a:picLocks noChangeAspect="1"/>
          </p:cNvPicPr>
          <p:nvPr/>
        </p:nvPicPr>
        <p:blipFill>
          <a:blip r:embed="rId2"/>
          <a:stretch>
            <a:fillRect/>
          </a:stretch>
        </p:blipFill>
        <p:spPr>
          <a:xfrm>
            <a:off x="7904480" y="3527567"/>
            <a:ext cx="4096724" cy="3067447"/>
          </a:xfrm>
          <a:prstGeom prst="rect">
            <a:avLst/>
          </a:prstGeom>
        </p:spPr>
      </p:pic>
    </p:spTree>
    <p:extLst>
      <p:ext uri="{BB962C8B-B14F-4D97-AF65-F5344CB8AC3E}">
        <p14:creationId xmlns:p14="http://schemas.microsoft.com/office/powerpoint/2010/main" val="37659806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17575" y="1930400"/>
            <a:ext cx="4766511" cy="4572000"/>
          </a:xfrm>
        </p:spPr>
        <p:txBody>
          <a:bodyPr>
            <a:normAutofit fontScale="92500"/>
          </a:bodyPr>
          <a:lstStyle/>
          <a:p>
            <a:r>
              <a:rPr lang="en-US" sz="2800" b="1" i="1" dirty="0" smtClean="0"/>
              <a:t>American Puritanism (I)</a:t>
            </a:r>
          </a:p>
          <a:p>
            <a:r>
              <a:rPr lang="en-US" sz="2800" dirty="0" smtClean="0"/>
              <a:t>By Cyrus </a:t>
            </a:r>
            <a:r>
              <a:rPr lang="en-US" sz="2800" dirty="0" err="1" smtClean="0"/>
              <a:t>Patell</a:t>
            </a:r>
            <a:r>
              <a:rPr lang="en-US" sz="2800" dirty="0" smtClean="0"/>
              <a:t> (New York U.)</a:t>
            </a:r>
          </a:p>
          <a:p>
            <a:endParaRPr lang="en-US" sz="2000" dirty="0"/>
          </a:p>
          <a:p>
            <a:pPr marL="457200" indent="-457200">
              <a:buAutoNum type="arabicPeriod"/>
            </a:pPr>
            <a:r>
              <a:rPr lang="en-US" sz="2400" dirty="0" smtClean="0"/>
              <a:t>Target audience: For those who want to know about Puritan theological views</a:t>
            </a:r>
          </a:p>
          <a:p>
            <a:pPr marL="457200" indent="-457200">
              <a:buAutoNum type="arabicPeriod"/>
            </a:pPr>
            <a:r>
              <a:rPr lang="en-US" sz="2400" dirty="0" smtClean="0"/>
              <a:t>Theme: Puritan writings rely heavily on biblical types.</a:t>
            </a:r>
          </a:p>
          <a:p>
            <a:pPr marL="457200" indent="-457200">
              <a:buAutoNum type="arabicPeriod"/>
            </a:pPr>
            <a:r>
              <a:rPr lang="en-US" sz="2400" dirty="0" smtClean="0"/>
              <a:t>Advantages: It teaches you how to carefully read Puritan texts.</a:t>
            </a:r>
            <a:endParaRPr lang="en-US" sz="2400" dirty="0"/>
          </a:p>
        </p:txBody>
      </p:sp>
      <p:sp>
        <p:nvSpPr>
          <p:cNvPr id="6" name="AutoShape 2" descr="The Puritan Vision of America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7" name="AutoShape 4" descr="The Puritan Vision of America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6" descr="The Puritan Vision of America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4" descr="Introduction - YouTub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1" name="Picture 10"/>
          <p:cNvPicPr>
            <a:picLocks noChangeAspect="1"/>
          </p:cNvPicPr>
          <p:nvPr/>
        </p:nvPicPr>
        <p:blipFill>
          <a:blip r:embed="rId2"/>
          <a:stretch>
            <a:fillRect/>
          </a:stretch>
        </p:blipFill>
        <p:spPr>
          <a:xfrm>
            <a:off x="8066313" y="3727808"/>
            <a:ext cx="3842229" cy="2877963"/>
          </a:xfrm>
          <a:prstGeom prst="rect">
            <a:avLst/>
          </a:prstGeom>
        </p:spPr>
      </p:pic>
      <p:sp>
        <p:nvSpPr>
          <p:cNvPr id="13" name="Title 1"/>
          <p:cNvSpPr txBox="1">
            <a:spLocks/>
          </p:cNvSpPr>
          <p:nvPr/>
        </p:nvSpPr>
        <p:spPr>
          <a:xfrm>
            <a:off x="612775" y="647247"/>
            <a:ext cx="8596668" cy="741925"/>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4400" dirty="0" smtClean="0"/>
              <a:t>American Puritanism (I)</a:t>
            </a:r>
            <a:endParaRPr lang="zh-TW" altLang="en-US" sz="4400" dirty="0"/>
          </a:p>
        </p:txBody>
      </p:sp>
      <p:pic>
        <p:nvPicPr>
          <p:cNvPr id="14" name="Picture 13"/>
          <p:cNvPicPr>
            <a:picLocks noChangeAspect="1"/>
          </p:cNvPicPr>
          <p:nvPr/>
        </p:nvPicPr>
        <p:blipFill>
          <a:blip r:embed="rId3"/>
          <a:stretch>
            <a:fillRect/>
          </a:stretch>
        </p:blipFill>
        <p:spPr>
          <a:xfrm>
            <a:off x="8066313" y="443286"/>
            <a:ext cx="1977861" cy="2974227"/>
          </a:xfrm>
          <a:prstGeom prst="rect">
            <a:avLst/>
          </a:prstGeom>
        </p:spPr>
      </p:pic>
      <p:pic>
        <p:nvPicPr>
          <p:cNvPr id="15" name="Picture 14"/>
          <p:cNvPicPr>
            <a:picLocks noChangeAspect="1"/>
          </p:cNvPicPr>
          <p:nvPr/>
        </p:nvPicPr>
        <p:blipFill>
          <a:blip r:embed="rId4"/>
          <a:stretch>
            <a:fillRect/>
          </a:stretch>
        </p:blipFill>
        <p:spPr>
          <a:xfrm>
            <a:off x="10140723" y="465137"/>
            <a:ext cx="1903393" cy="2952375"/>
          </a:xfrm>
          <a:prstGeom prst="rect">
            <a:avLst/>
          </a:prstGeom>
        </p:spPr>
      </p:pic>
    </p:spTree>
    <p:extLst>
      <p:ext uri="{BB962C8B-B14F-4D97-AF65-F5344CB8AC3E}">
        <p14:creationId xmlns:p14="http://schemas.microsoft.com/office/powerpoint/2010/main" val="68423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1092</TotalTime>
  <Words>1648</Words>
  <Application>Microsoft Office PowerPoint</Application>
  <PresentationFormat>Widescreen</PresentationFormat>
  <Paragraphs>168</Paragraphs>
  <Slides>40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微軟正黑體</vt:lpstr>
      <vt:lpstr>新細明體</vt:lpstr>
      <vt:lpstr>Arial</vt:lpstr>
      <vt:lpstr>Calibri</vt:lpstr>
      <vt:lpstr>Trebuchet MS</vt:lpstr>
      <vt:lpstr>Wingdings</vt:lpstr>
      <vt:lpstr>Wingdings 3</vt:lpstr>
      <vt:lpstr>Facet</vt:lpstr>
      <vt:lpstr>What is  settler colonialism? 定居殖民主義</vt:lpstr>
      <vt:lpstr>Plan for today</vt:lpstr>
      <vt:lpstr>Peer Teaching: Round One</vt:lpstr>
      <vt:lpstr>Peer Teaching: Round Two</vt:lpstr>
      <vt:lpstr>Peer Teaching: Round Three</vt:lpstr>
      <vt:lpstr>PowerPoint Presentation</vt:lpstr>
      <vt:lpstr>The Puritan Vision of America </vt:lpstr>
      <vt:lpstr>The Puritan Vision of America </vt:lpstr>
      <vt:lpstr>PowerPoint Presentation</vt:lpstr>
      <vt:lpstr>American Puritanism (I)</vt:lpstr>
      <vt:lpstr>American Puritanism (I)</vt:lpstr>
      <vt:lpstr>American Puritanism (I)</vt:lpstr>
      <vt:lpstr>Activity: Touring colonial spaces</vt:lpstr>
      <vt:lpstr>Activity: Touring colonial spaces</vt:lpstr>
      <vt:lpstr>Activity: Touring colonial spaces</vt:lpstr>
      <vt:lpstr>Lecture: 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What is settler colonialism?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settler colonialism?</dc:title>
  <dc:creator>Roger Liu</dc:creator>
  <cp:lastModifiedBy>Roger Liu</cp:lastModifiedBy>
  <cp:revision>62</cp:revision>
  <dcterms:created xsi:type="dcterms:W3CDTF">2020-09-13T08:53:23Z</dcterms:created>
  <dcterms:modified xsi:type="dcterms:W3CDTF">2020-09-20T12:37:21Z</dcterms:modified>
</cp:coreProperties>
</file>