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8" r:id="rId4"/>
    <p:sldId id="259" r:id="rId5"/>
    <p:sldId id="260" r:id="rId6"/>
    <p:sldId id="261" r:id="rId7"/>
    <p:sldId id="262" r:id="rId8"/>
    <p:sldId id="263" r:id="rId9"/>
    <p:sldId id="264" r:id="rId10"/>
    <p:sldId id="265" r:id="rId11"/>
    <p:sldId id="266" r:id="rId12"/>
    <p:sldId id="257"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33" d="100"/>
          <a:sy n="33" d="100"/>
        </p:scale>
        <p:origin x="1948" y="6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ltLang="zh-TW"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12/28/2020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ltLang="zh-TW"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zh-TW"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ltLang="zh-TW"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zh-TW"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ltLang="zh-TW"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ltLang="zh-TW"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ltLang="zh-TW"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ltLang="zh-TW"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ltLang="zh-TW" smtClean="0"/>
              <a:t>Click to edit Master title style</a:t>
            </a:r>
            <a:endParaRPr lang="en-US" dirty="0"/>
          </a:p>
        </p:txBody>
      </p:sp>
      <p:sp>
        <p:nvSpPr>
          <p:cNvPr id="3" name="Content Placeholder 2"/>
          <p:cNvSpPr>
            <a:spLocks noGrp="1"/>
          </p:cNvSpPr>
          <p:nvPr>
            <p:ph idx="1"/>
          </p:nvPr>
        </p:nvSpPr>
        <p:spPr/>
        <p:txBody>
          <a:body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ltLang="zh-TW"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ltLang="zh-TW"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zh-TW"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ltLang="zh-TW"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ltLang="zh-TW" smtClean="0"/>
              <a:t>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12/28/2020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youtu.be/KffzBhF4b-w"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youtu.be/D9Ihs241ze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39998" y="3773590"/>
            <a:ext cx="6815669" cy="1515533"/>
          </a:xfrm>
        </p:spPr>
        <p:txBody>
          <a:bodyPr/>
          <a:lstStyle/>
          <a:p>
            <a:r>
              <a:rPr lang="en-US" altLang="zh-TW" sz="6000" dirty="0" smtClean="0"/>
              <a:t>Rhetorical Strategies of </a:t>
            </a:r>
            <a:br>
              <a:rPr lang="en-US" altLang="zh-TW" sz="6000" dirty="0" smtClean="0"/>
            </a:br>
            <a:r>
              <a:rPr lang="en-US" altLang="zh-TW" dirty="0" smtClean="0"/>
              <a:t>Harriet Jacobs and Frederick Douglass</a:t>
            </a:r>
            <a:endParaRPr lang="zh-TW" altLang="en-US" dirty="0"/>
          </a:p>
        </p:txBody>
      </p:sp>
    </p:spTree>
    <p:extLst>
      <p:ext uri="{BB962C8B-B14F-4D97-AF65-F5344CB8AC3E}">
        <p14:creationId xmlns:p14="http://schemas.microsoft.com/office/powerpoint/2010/main" val="397617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2"/>
          </p:cNvPr>
          <p:cNvPicPr>
            <a:picLocks noGrp="1" noChangeAspect="1"/>
          </p:cNvPicPr>
          <p:nvPr>
            <p:ph idx="1"/>
          </p:nvPr>
        </p:nvPicPr>
        <p:blipFill>
          <a:blip r:embed="rId3"/>
          <a:stretch>
            <a:fillRect/>
          </a:stretch>
        </p:blipFill>
        <p:spPr>
          <a:xfrm>
            <a:off x="1328901" y="670317"/>
            <a:ext cx="9552459" cy="5543532"/>
          </a:xfrm>
          <a:prstGeom prst="rect">
            <a:avLst/>
          </a:prstGeom>
        </p:spPr>
      </p:pic>
    </p:spTree>
    <p:extLst>
      <p:ext uri="{BB962C8B-B14F-4D97-AF65-F5344CB8AC3E}">
        <p14:creationId xmlns:p14="http://schemas.microsoft.com/office/powerpoint/2010/main" val="3889063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A Day in the Life of a Field Slave</a:t>
            </a:r>
            <a:endParaRPr lang="zh-TW" altLang="en-US" dirty="0"/>
          </a:p>
        </p:txBody>
      </p:sp>
      <p:sp>
        <p:nvSpPr>
          <p:cNvPr id="3" name="Content Placeholder 2"/>
          <p:cNvSpPr>
            <a:spLocks noGrp="1"/>
          </p:cNvSpPr>
          <p:nvPr>
            <p:ph idx="1"/>
          </p:nvPr>
        </p:nvSpPr>
        <p:spPr/>
        <p:txBody>
          <a:bodyPr/>
          <a:lstStyle/>
          <a:p>
            <a:r>
              <a:rPr lang="en-US" altLang="zh-TW" sz="2800" dirty="0" smtClean="0"/>
              <a:t>Use your reading journal to write a daily planner of a field slave</a:t>
            </a:r>
          </a:p>
          <a:p>
            <a:r>
              <a:rPr lang="en-US" altLang="zh-TW" sz="2800" dirty="0" smtClean="0"/>
              <a:t>Compare your daily planner with friends</a:t>
            </a:r>
          </a:p>
          <a:p>
            <a:endParaRPr lang="zh-TW" altLang="en-US" dirty="0"/>
          </a:p>
        </p:txBody>
      </p:sp>
    </p:spTree>
    <p:extLst>
      <p:ext uri="{BB962C8B-B14F-4D97-AF65-F5344CB8AC3E}">
        <p14:creationId xmlns:p14="http://schemas.microsoft.com/office/powerpoint/2010/main" val="377253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0"/>
            <a:ext cx="12230399" cy="6543040"/>
          </a:xfrm>
          <a:prstGeom prst="rect">
            <a:avLst/>
          </a:prstGeom>
        </p:spPr>
      </p:pic>
      <p:sp>
        <p:nvSpPr>
          <p:cNvPr id="4" name="Rectangle 3"/>
          <p:cNvSpPr/>
          <p:nvPr/>
        </p:nvSpPr>
        <p:spPr>
          <a:xfrm>
            <a:off x="3474720" y="6543040"/>
            <a:ext cx="8077200" cy="261610"/>
          </a:xfrm>
          <a:prstGeom prst="rect">
            <a:avLst/>
          </a:prstGeom>
        </p:spPr>
        <p:txBody>
          <a:bodyPr wrap="square">
            <a:spAutoFit/>
          </a:bodyPr>
          <a:lstStyle/>
          <a:p>
            <a:r>
              <a:rPr lang="en-GB" altLang="zh-TW" sz="1100" dirty="0"/>
              <a:t>https://www.lee.k12.nc.us/cms/lib03/NC01001912/Centricity/Domain/1464/Slave%20Life%20on%20a%20Southern%20Plantation.pdf</a:t>
            </a:r>
            <a:endParaRPr lang="zh-TW" altLang="en-US" sz="1100" dirty="0"/>
          </a:p>
        </p:txBody>
      </p:sp>
    </p:spTree>
    <p:extLst>
      <p:ext uri="{BB962C8B-B14F-4D97-AF65-F5344CB8AC3E}">
        <p14:creationId xmlns:p14="http://schemas.microsoft.com/office/powerpoint/2010/main" val="1557478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74720" y="6543040"/>
            <a:ext cx="8077200" cy="261610"/>
          </a:xfrm>
          <a:prstGeom prst="rect">
            <a:avLst/>
          </a:prstGeom>
        </p:spPr>
        <p:txBody>
          <a:bodyPr wrap="square">
            <a:spAutoFit/>
          </a:bodyPr>
          <a:lstStyle/>
          <a:p>
            <a:r>
              <a:rPr lang="en-GB" altLang="zh-TW" sz="1100" dirty="0"/>
              <a:t>https://www.lee.k12.nc.us/cms/lib03/NC01001912/Centricity/Domain/1464/Slave%20Life%20on%20a%20Southern%20Plantation.pdf</a:t>
            </a:r>
            <a:endParaRPr lang="zh-TW" altLang="en-US" sz="1100" dirty="0"/>
          </a:p>
        </p:txBody>
      </p:sp>
      <p:pic>
        <p:nvPicPr>
          <p:cNvPr id="2" name="Picture 1"/>
          <p:cNvPicPr>
            <a:picLocks noChangeAspect="1"/>
          </p:cNvPicPr>
          <p:nvPr/>
        </p:nvPicPr>
        <p:blipFill>
          <a:blip r:embed="rId2"/>
          <a:stretch>
            <a:fillRect/>
          </a:stretch>
        </p:blipFill>
        <p:spPr>
          <a:xfrm>
            <a:off x="0" y="0"/>
            <a:ext cx="12157660" cy="6441440"/>
          </a:xfrm>
          <a:prstGeom prst="rect">
            <a:avLst/>
          </a:prstGeom>
        </p:spPr>
      </p:pic>
    </p:spTree>
    <p:extLst>
      <p:ext uri="{BB962C8B-B14F-4D97-AF65-F5344CB8AC3E}">
        <p14:creationId xmlns:p14="http://schemas.microsoft.com/office/powerpoint/2010/main" val="4150166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4269" y="1112526"/>
            <a:ext cx="8158688" cy="1822514"/>
          </a:xfrm>
        </p:spPr>
        <p:txBody>
          <a:bodyPr/>
          <a:lstStyle/>
          <a:p>
            <a:r>
              <a:rPr lang="en-US" altLang="zh-TW" dirty="0" smtClean="0"/>
              <a:t>Christianity and Slavery</a:t>
            </a:r>
            <a:endParaRPr lang="zh-TW" altLang="en-US" dirty="0"/>
          </a:p>
        </p:txBody>
      </p:sp>
      <p:pic>
        <p:nvPicPr>
          <p:cNvPr id="7" name="Picture 6" descr="Children in the Slave Trade"/>
          <p:cNvPicPr>
            <a:picLocks noChangeAspect="1"/>
          </p:cNvPicPr>
          <p:nvPr/>
        </p:nvPicPr>
        <p:blipFill rotWithShape="1">
          <a:blip r:embed="rId2">
            <a:extLst>
              <a:ext uri="{28A0092B-C50C-407E-A947-70E740481C1C}">
                <a14:useLocalDpi xmlns:a14="http://schemas.microsoft.com/office/drawing/2010/main" val="0"/>
              </a:ext>
            </a:extLst>
          </a:blip>
          <a:srcRect t="13823" b="32667"/>
          <a:stretch/>
        </p:blipFill>
        <p:spPr>
          <a:xfrm>
            <a:off x="1964268" y="3017520"/>
            <a:ext cx="8256691" cy="3058160"/>
          </a:xfrm>
          <a:prstGeom prst="rect">
            <a:avLst/>
          </a:prstGeom>
        </p:spPr>
      </p:pic>
    </p:spTree>
    <p:extLst>
      <p:ext uri="{BB962C8B-B14F-4D97-AF65-F5344CB8AC3E}">
        <p14:creationId xmlns:p14="http://schemas.microsoft.com/office/powerpoint/2010/main" val="3107811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Good Christians, </a:t>
            </a:r>
            <a:r>
              <a:rPr lang="en-US" altLang="zh-TW" dirty="0"/>
              <a:t>B</a:t>
            </a:r>
            <a:r>
              <a:rPr lang="en-US" altLang="zh-TW" dirty="0" smtClean="0"/>
              <a:t>ad Christians </a:t>
            </a:r>
            <a:endParaRPr lang="zh-TW" altLang="en-US" dirty="0"/>
          </a:p>
        </p:txBody>
      </p:sp>
      <p:pic>
        <p:nvPicPr>
          <p:cNvPr id="5" name="Picture 4"/>
          <p:cNvPicPr>
            <a:picLocks noChangeAspect="1"/>
          </p:cNvPicPr>
          <p:nvPr/>
        </p:nvPicPr>
        <p:blipFill>
          <a:blip r:embed="rId2"/>
          <a:stretch>
            <a:fillRect/>
          </a:stretch>
        </p:blipFill>
        <p:spPr>
          <a:xfrm>
            <a:off x="1428750" y="2580639"/>
            <a:ext cx="4321810" cy="3241358"/>
          </a:xfrm>
          <a:prstGeom prst="rect">
            <a:avLst/>
          </a:prstGeom>
        </p:spPr>
      </p:pic>
      <p:pic>
        <p:nvPicPr>
          <p:cNvPr id="6" name="Picture 5"/>
          <p:cNvPicPr>
            <a:picLocks noChangeAspect="1"/>
          </p:cNvPicPr>
          <p:nvPr/>
        </p:nvPicPr>
        <p:blipFill>
          <a:blip r:embed="rId3"/>
          <a:stretch>
            <a:fillRect/>
          </a:stretch>
        </p:blipFill>
        <p:spPr>
          <a:xfrm>
            <a:off x="5915978" y="2580639"/>
            <a:ext cx="4816866" cy="3473313"/>
          </a:xfrm>
          <a:prstGeom prst="rect">
            <a:avLst/>
          </a:prstGeom>
        </p:spPr>
      </p:pic>
    </p:spTree>
    <p:extLst>
      <p:ext uri="{BB962C8B-B14F-4D97-AF65-F5344CB8AC3E}">
        <p14:creationId xmlns:p14="http://schemas.microsoft.com/office/powerpoint/2010/main" val="4126332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1040" y="660400"/>
            <a:ext cx="10911840" cy="5509200"/>
          </a:xfrm>
          <a:prstGeom prst="rect">
            <a:avLst/>
          </a:prstGeom>
        </p:spPr>
        <p:txBody>
          <a:bodyPr wrap="square">
            <a:spAutoFit/>
          </a:bodyPr>
          <a:lstStyle/>
          <a:p>
            <a:r>
              <a:rPr lang="en-US" altLang="zh-TW" sz="3200" dirty="0"/>
              <a:t>In the United States, the abolition movement faced much opposition. Bertram Wyatt-Brown notes that the appearance of the Christian abolitionist movement "with its religious ideology alarmed newsmen, politicians, and ordinary citizens. </a:t>
            </a:r>
            <a:r>
              <a:rPr lang="en-US" altLang="zh-TW" sz="3200" dirty="0">
                <a:solidFill>
                  <a:srgbClr val="FF0000"/>
                </a:solidFill>
              </a:rPr>
              <a:t>They angrily predicted the endangerment of secular democracy, the </a:t>
            </a:r>
            <a:r>
              <a:rPr lang="en-US" altLang="zh-TW" sz="3200" dirty="0" err="1">
                <a:solidFill>
                  <a:srgbClr val="FF0000"/>
                </a:solidFill>
              </a:rPr>
              <a:t>mongrelization</a:t>
            </a:r>
            <a:r>
              <a:rPr lang="en-US" altLang="zh-TW" sz="3200" dirty="0">
                <a:solidFill>
                  <a:srgbClr val="FF0000"/>
                </a:solidFill>
              </a:rPr>
              <a:t>, as it was called, of white society, and the destruction of the federal union.</a:t>
            </a:r>
            <a:r>
              <a:rPr lang="en-US" altLang="zh-TW" sz="3200" dirty="0"/>
              <a:t> Speakers at huge rallies and editors of conservative papers in the North denounced these newcomers to radical reform as the same old “church-and-state” zealots, who tried to shut down post offices, taverns, carriage companies, shops, and other public places on Sundays. Mob violence sometimes ensued."</a:t>
            </a:r>
            <a:endParaRPr lang="zh-TW" altLang="en-US" sz="3200" dirty="0"/>
          </a:p>
        </p:txBody>
      </p:sp>
      <p:sp>
        <p:nvSpPr>
          <p:cNvPr id="3" name="Rectangle 2"/>
          <p:cNvSpPr/>
          <p:nvPr/>
        </p:nvSpPr>
        <p:spPr>
          <a:xfrm>
            <a:off x="8367950" y="6404094"/>
            <a:ext cx="3400290" cy="276999"/>
          </a:xfrm>
          <a:prstGeom prst="rect">
            <a:avLst/>
          </a:prstGeom>
        </p:spPr>
        <p:txBody>
          <a:bodyPr wrap="none">
            <a:spAutoFit/>
          </a:bodyPr>
          <a:lstStyle/>
          <a:p>
            <a:r>
              <a:rPr lang="en-GB" altLang="zh-TW" sz="1200" dirty="0"/>
              <a:t>https://en.wikipedia.org/wiki/Christian_abolitionism</a:t>
            </a:r>
            <a:endParaRPr lang="zh-TW" altLang="en-US" sz="1200" dirty="0"/>
          </a:p>
        </p:txBody>
      </p:sp>
    </p:spTree>
    <p:extLst>
      <p:ext uri="{BB962C8B-B14F-4D97-AF65-F5344CB8AC3E}">
        <p14:creationId xmlns:p14="http://schemas.microsoft.com/office/powerpoint/2010/main" val="2332372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1040" y="660400"/>
            <a:ext cx="10911840" cy="5693866"/>
          </a:xfrm>
          <a:prstGeom prst="rect">
            <a:avLst/>
          </a:prstGeom>
        </p:spPr>
        <p:txBody>
          <a:bodyPr wrap="square">
            <a:spAutoFit/>
          </a:bodyPr>
          <a:lstStyle/>
          <a:p>
            <a:r>
              <a:rPr lang="en-US" altLang="zh-TW" sz="2800" dirty="0"/>
              <a:t>Despite such determined opposition, many Methodist, Baptist, and Presbyterian members freed their slaves and sponsored black congregations, in which many black ministers </a:t>
            </a:r>
            <a:r>
              <a:rPr lang="en-US" altLang="zh-TW" sz="2800" dirty="0">
                <a:solidFill>
                  <a:srgbClr val="FF0000"/>
                </a:solidFill>
              </a:rPr>
              <a:t>encouraged slaves to believe that freedom could be gained during their lifetime</a:t>
            </a:r>
            <a:r>
              <a:rPr lang="en-US" altLang="zh-TW" sz="2800" dirty="0"/>
              <a:t>. After a great revival occurred in 1801 at Cane Ridge, Kentucky, American Methodists made anti-slavery sentiments a condition of church membership</a:t>
            </a:r>
            <a:r>
              <a:rPr lang="en-US" altLang="zh-TW" sz="2800" dirty="0" smtClean="0"/>
              <a:t>. </a:t>
            </a:r>
            <a:r>
              <a:rPr lang="en-US" altLang="zh-TW" sz="2800" dirty="0"/>
              <a:t>Abolitionist writings, such as "A Condensed Anti-Slavery Bible Argument" (1845) by George Bourne</a:t>
            </a:r>
            <a:r>
              <a:rPr lang="en-US" altLang="zh-TW" sz="2800" dirty="0" smtClean="0"/>
              <a:t>, </a:t>
            </a:r>
            <a:r>
              <a:rPr lang="en-US" altLang="zh-TW" sz="2800" dirty="0"/>
              <a:t>and "God Against Slavery" (1857) by George B. Cheever</a:t>
            </a:r>
            <a:r>
              <a:rPr lang="en-US" altLang="zh-TW" sz="2800" dirty="0" smtClean="0"/>
              <a:t>, </a:t>
            </a:r>
            <a:r>
              <a:rPr lang="en-US" altLang="zh-TW" sz="2800" dirty="0"/>
              <a:t>used the Bible, logic and reason extensively in contending against the institution of slavery, and in particular the chattel form of it as seen in the South. In Cheever's speech entitled, "The Fire and Hammer of God’s Word Against the Sin of Slavery", his desire for eliminating the crime of slaveholding is clear, as he goes so far as to address it to the President.</a:t>
            </a:r>
            <a:endParaRPr lang="zh-TW" altLang="en-US" sz="2800" dirty="0"/>
          </a:p>
        </p:txBody>
      </p:sp>
      <p:sp>
        <p:nvSpPr>
          <p:cNvPr id="3" name="Rectangle 2"/>
          <p:cNvSpPr/>
          <p:nvPr/>
        </p:nvSpPr>
        <p:spPr>
          <a:xfrm>
            <a:off x="8367950" y="6404094"/>
            <a:ext cx="3400290" cy="276999"/>
          </a:xfrm>
          <a:prstGeom prst="rect">
            <a:avLst/>
          </a:prstGeom>
        </p:spPr>
        <p:txBody>
          <a:bodyPr wrap="none">
            <a:spAutoFit/>
          </a:bodyPr>
          <a:lstStyle/>
          <a:p>
            <a:r>
              <a:rPr lang="en-GB" altLang="zh-TW" sz="1200" dirty="0"/>
              <a:t>https://en.wikipedia.org/wiki/Christian_abolitionism</a:t>
            </a:r>
            <a:endParaRPr lang="zh-TW" altLang="en-US" sz="1200" dirty="0"/>
          </a:p>
        </p:txBody>
      </p:sp>
    </p:spTree>
    <p:extLst>
      <p:ext uri="{BB962C8B-B14F-4D97-AF65-F5344CB8AC3E}">
        <p14:creationId xmlns:p14="http://schemas.microsoft.com/office/powerpoint/2010/main" val="2633759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6882" y="459740"/>
            <a:ext cx="3984587" cy="5991860"/>
          </a:xfrm>
          <a:prstGeom prst="rect">
            <a:avLst/>
          </a:prstGeom>
        </p:spPr>
      </p:pic>
      <p:sp>
        <p:nvSpPr>
          <p:cNvPr id="3" name="Rectangle 2"/>
          <p:cNvSpPr/>
          <p:nvPr/>
        </p:nvSpPr>
        <p:spPr>
          <a:xfrm>
            <a:off x="4683760" y="1042799"/>
            <a:ext cx="6786880" cy="4524315"/>
          </a:xfrm>
          <a:prstGeom prst="rect">
            <a:avLst/>
          </a:prstGeom>
        </p:spPr>
        <p:txBody>
          <a:bodyPr wrap="square">
            <a:spAutoFit/>
          </a:bodyPr>
          <a:lstStyle/>
          <a:p>
            <a:r>
              <a:rPr lang="en-US" altLang="zh-TW" sz="2400" dirty="0"/>
              <a:t>"A servant of servants shall he be unto his brethren." So reads Noah's curse on his son Ham, and all his descendants, in Genesis 9:25. Over centuries of interpretation, Ham came to be identified as the ancestor of black Africans, and Noah's curse to be seen as biblical justification for American slavery and segregation. Examining the history of the American interpretation of Noah's curse, this book begins with an overview of the prior history of the reception of this scripture and </a:t>
            </a:r>
            <a:r>
              <a:rPr lang="en-US" altLang="zh-TW" sz="2400" dirty="0">
                <a:solidFill>
                  <a:srgbClr val="FF0000"/>
                </a:solidFill>
              </a:rPr>
              <a:t>then turns to the distinctive and creative ways in which the curse was appropriated by American pro-slavery and pro-segregation interpreters</a:t>
            </a:r>
            <a:r>
              <a:rPr lang="en-US" altLang="zh-TW" sz="2400" dirty="0"/>
              <a:t>.</a:t>
            </a:r>
            <a:endParaRPr lang="zh-TW" altLang="en-US" sz="2400" dirty="0"/>
          </a:p>
        </p:txBody>
      </p:sp>
    </p:spTree>
    <p:extLst>
      <p:ext uri="{BB962C8B-B14F-4D97-AF65-F5344CB8AC3E}">
        <p14:creationId xmlns:p14="http://schemas.microsoft.com/office/powerpoint/2010/main" val="1816052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0446" y="680720"/>
            <a:ext cx="10941794" cy="5384800"/>
          </a:xfrm>
          <a:prstGeom prst="rect">
            <a:avLst/>
          </a:prstGeom>
        </p:spPr>
      </p:pic>
    </p:spTree>
    <p:extLst>
      <p:ext uri="{BB962C8B-B14F-4D97-AF65-F5344CB8AC3E}">
        <p14:creationId xmlns:p14="http://schemas.microsoft.com/office/powerpoint/2010/main" val="943756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Plan for today</a:t>
            </a:r>
            <a:endParaRPr lang="zh-TW" altLang="en-US" dirty="0"/>
          </a:p>
        </p:txBody>
      </p:sp>
      <p:sp>
        <p:nvSpPr>
          <p:cNvPr id="3" name="Content Placeholder 2"/>
          <p:cNvSpPr>
            <a:spLocks noGrp="1"/>
          </p:cNvSpPr>
          <p:nvPr>
            <p:ph idx="1"/>
          </p:nvPr>
        </p:nvSpPr>
        <p:spPr/>
        <p:txBody>
          <a:bodyPr>
            <a:normAutofit lnSpcReduction="10000"/>
          </a:bodyPr>
          <a:lstStyle/>
          <a:p>
            <a:r>
              <a:rPr lang="en-US" altLang="zh-TW" dirty="0" smtClean="0"/>
              <a:t>Peer Teaching: Harriet Jacobs and Frederick Douglass</a:t>
            </a:r>
          </a:p>
          <a:p>
            <a:r>
              <a:rPr lang="en-US" altLang="zh-TW" dirty="0" smtClean="0"/>
              <a:t>Quiz</a:t>
            </a:r>
          </a:p>
          <a:p>
            <a:r>
              <a:rPr lang="en-US" altLang="zh-TW" dirty="0" smtClean="0"/>
              <a:t>Activity: A day in the life</a:t>
            </a:r>
          </a:p>
          <a:p>
            <a:r>
              <a:rPr lang="en-US" altLang="zh-TW" dirty="0" smtClean="0"/>
              <a:t>Lecture: </a:t>
            </a:r>
          </a:p>
          <a:p>
            <a:pPr marL="457200" indent="-457200">
              <a:buFont typeface="+mj-lt"/>
              <a:buAutoNum type="arabicPeriod"/>
            </a:pPr>
            <a:r>
              <a:rPr lang="en-US" altLang="zh-TW" dirty="0" smtClean="0"/>
              <a:t>Christianity and slavery</a:t>
            </a:r>
          </a:p>
          <a:p>
            <a:pPr marL="457200" indent="-457200">
              <a:buFont typeface="+mj-lt"/>
              <a:buAutoNum type="arabicPeriod"/>
            </a:pPr>
            <a:r>
              <a:rPr lang="en-US" altLang="zh-TW" dirty="0" smtClean="0"/>
              <a:t>Rhetorical strategies and </a:t>
            </a:r>
            <a:r>
              <a:rPr lang="en-US" altLang="zh-TW" dirty="0" smtClean="0"/>
              <a:t>slave narratives</a:t>
            </a:r>
            <a:endParaRPr lang="en-US" altLang="zh-TW" dirty="0" smtClean="0"/>
          </a:p>
          <a:p>
            <a:pPr marL="457200" indent="-457200">
              <a:buFont typeface="+mj-lt"/>
              <a:buAutoNum type="arabicPeriod"/>
            </a:pPr>
            <a:r>
              <a:rPr lang="en-US" altLang="zh-TW" dirty="0" smtClean="0"/>
              <a:t>Wrap-up of the semester: the danger of a single story       </a:t>
            </a:r>
            <a:endParaRPr lang="zh-TW" altLang="en-US" dirty="0"/>
          </a:p>
        </p:txBody>
      </p:sp>
    </p:spTree>
    <p:extLst>
      <p:ext uri="{BB962C8B-B14F-4D97-AF65-F5344CB8AC3E}">
        <p14:creationId xmlns:p14="http://schemas.microsoft.com/office/powerpoint/2010/main" val="1219686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4269" y="1112526"/>
            <a:ext cx="8158688" cy="1822514"/>
          </a:xfrm>
        </p:spPr>
        <p:txBody>
          <a:bodyPr/>
          <a:lstStyle/>
          <a:p>
            <a:r>
              <a:rPr lang="en-US" altLang="zh-TW" dirty="0" smtClean="0"/>
              <a:t>Rhetorical Strategies and </a:t>
            </a:r>
            <a:r>
              <a:rPr lang="en-US" altLang="zh-TW" dirty="0" smtClean="0"/>
              <a:t>Slave Narratives</a:t>
            </a:r>
            <a:endParaRPr lang="zh-TW" altLang="en-US" dirty="0"/>
          </a:p>
        </p:txBody>
      </p:sp>
      <p:pic>
        <p:nvPicPr>
          <p:cNvPr id="7" name="Picture 6" descr="Children in the Slave Trade"/>
          <p:cNvPicPr>
            <a:picLocks noChangeAspect="1"/>
          </p:cNvPicPr>
          <p:nvPr/>
        </p:nvPicPr>
        <p:blipFill rotWithShape="1">
          <a:blip r:embed="rId2">
            <a:extLst>
              <a:ext uri="{28A0092B-C50C-407E-A947-70E740481C1C}">
                <a14:useLocalDpi xmlns:a14="http://schemas.microsoft.com/office/drawing/2010/main" val="0"/>
              </a:ext>
            </a:extLst>
          </a:blip>
          <a:srcRect t="13823" b="32667"/>
          <a:stretch/>
        </p:blipFill>
        <p:spPr>
          <a:xfrm>
            <a:off x="1964268" y="3017520"/>
            <a:ext cx="8256691" cy="3058160"/>
          </a:xfrm>
          <a:prstGeom prst="rect">
            <a:avLst/>
          </a:prstGeom>
        </p:spPr>
      </p:pic>
    </p:spTree>
    <p:extLst>
      <p:ext uri="{BB962C8B-B14F-4D97-AF65-F5344CB8AC3E}">
        <p14:creationId xmlns:p14="http://schemas.microsoft.com/office/powerpoint/2010/main" val="2999128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BB047D-A6CD-43AB-96F0-683C726B586B}" type="slidenum">
              <a:rPr lang="en-US" noProof="0" smtClean="0"/>
              <a:pPr/>
              <a:t>21</a:t>
            </a:fld>
            <a:endParaRPr lang="en-US" noProof="0" dirty="0"/>
          </a:p>
        </p:txBody>
      </p:sp>
      <p:pic>
        <p:nvPicPr>
          <p:cNvPr id="4" name="Picture 3"/>
          <p:cNvPicPr>
            <a:picLocks noChangeAspect="1"/>
          </p:cNvPicPr>
          <p:nvPr/>
        </p:nvPicPr>
        <p:blipFill>
          <a:blip r:embed="rId2"/>
          <a:stretch>
            <a:fillRect/>
          </a:stretch>
        </p:blipFill>
        <p:spPr>
          <a:xfrm>
            <a:off x="1893161" y="509059"/>
            <a:ext cx="8378599" cy="5739341"/>
          </a:xfrm>
          <a:prstGeom prst="rect">
            <a:avLst/>
          </a:prstGeom>
        </p:spPr>
      </p:pic>
    </p:spTree>
    <p:extLst>
      <p:ext uri="{BB962C8B-B14F-4D97-AF65-F5344CB8AC3E}">
        <p14:creationId xmlns:p14="http://schemas.microsoft.com/office/powerpoint/2010/main" val="142844071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BB047D-A6CD-43AB-96F0-683C726B586B}" type="slidenum">
              <a:rPr lang="en-US" noProof="0" smtClean="0"/>
              <a:pPr/>
              <a:t>22</a:t>
            </a:fld>
            <a:endParaRPr lang="en-US" noProof="0" dirty="0"/>
          </a:p>
        </p:txBody>
      </p:sp>
      <p:pic>
        <p:nvPicPr>
          <p:cNvPr id="3" name="Picture 2"/>
          <p:cNvPicPr>
            <a:picLocks noChangeAspect="1"/>
          </p:cNvPicPr>
          <p:nvPr/>
        </p:nvPicPr>
        <p:blipFill>
          <a:blip r:embed="rId2"/>
          <a:stretch>
            <a:fillRect/>
          </a:stretch>
        </p:blipFill>
        <p:spPr>
          <a:xfrm>
            <a:off x="6756400" y="600323"/>
            <a:ext cx="4947920" cy="4845438"/>
          </a:xfrm>
          <a:prstGeom prst="rect">
            <a:avLst/>
          </a:prstGeom>
        </p:spPr>
      </p:pic>
      <p:pic>
        <p:nvPicPr>
          <p:cNvPr id="4" name="Picture 3"/>
          <p:cNvPicPr>
            <a:picLocks noChangeAspect="1"/>
          </p:cNvPicPr>
          <p:nvPr/>
        </p:nvPicPr>
        <p:blipFill>
          <a:blip r:embed="rId3"/>
          <a:stretch>
            <a:fillRect/>
          </a:stretch>
        </p:blipFill>
        <p:spPr>
          <a:xfrm>
            <a:off x="3640644" y="600322"/>
            <a:ext cx="3126408" cy="2285751"/>
          </a:xfrm>
          <a:prstGeom prst="rect">
            <a:avLst/>
          </a:prstGeom>
        </p:spPr>
      </p:pic>
      <p:pic>
        <p:nvPicPr>
          <p:cNvPr id="6" name="Picture 5"/>
          <p:cNvPicPr>
            <a:picLocks noChangeAspect="1"/>
          </p:cNvPicPr>
          <p:nvPr/>
        </p:nvPicPr>
        <p:blipFill rotWithShape="1">
          <a:blip r:embed="rId4"/>
          <a:srcRect r="8596"/>
          <a:stretch/>
        </p:blipFill>
        <p:spPr>
          <a:xfrm>
            <a:off x="337067" y="654048"/>
            <a:ext cx="3060229" cy="2232025"/>
          </a:xfrm>
          <a:prstGeom prst="rect">
            <a:avLst/>
          </a:prstGeom>
        </p:spPr>
      </p:pic>
      <p:pic>
        <p:nvPicPr>
          <p:cNvPr id="8" name="Picture 7"/>
          <p:cNvPicPr>
            <a:picLocks noChangeAspect="1"/>
          </p:cNvPicPr>
          <p:nvPr/>
        </p:nvPicPr>
        <p:blipFill>
          <a:blip r:embed="rId5"/>
          <a:stretch>
            <a:fillRect/>
          </a:stretch>
        </p:blipFill>
        <p:spPr>
          <a:xfrm>
            <a:off x="337067" y="3370262"/>
            <a:ext cx="3118918" cy="2075498"/>
          </a:xfrm>
          <a:prstGeom prst="rect">
            <a:avLst/>
          </a:prstGeom>
        </p:spPr>
      </p:pic>
      <p:pic>
        <p:nvPicPr>
          <p:cNvPr id="9" name="Picture 8"/>
          <p:cNvPicPr>
            <a:picLocks noChangeAspect="1"/>
          </p:cNvPicPr>
          <p:nvPr/>
        </p:nvPicPr>
        <p:blipFill>
          <a:blip r:embed="rId6"/>
          <a:stretch>
            <a:fillRect/>
          </a:stretch>
        </p:blipFill>
        <p:spPr>
          <a:xfrm>
            <a:off x="3640644" y="3370262"/>
            <a:ext cx="3118918" cy="2075498"/>
          </a:xfrm>
          <a:prstGeom prst="rect">
            <a:avLst/>
          </a:prstGeom>
        </p:spPr>
      </p:pic>
    </p:spTree>
    <p:extLst>
      <p:ext uri="{BB962C8B-B14F-4D97-AF65-F5344CB8AC3E}">
        <p14:creationId xmlns:p14="http://schemas.microsoft.com/office/powerpoint/2010/main" val="2670346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Rhetorical Strategies of Slave Narratives</a:t>
            </a:r>
            <a:endParaRPr lang="zh-TW" altLang="en-US" dirty="0"/>
          </a:p>
        </p:txBody>
      </p:sp>
      <p:sp>
        <p:nvSpPr>
          <p:cNvPr id="3" name="Content Placeholder 2"/>
          <p:cNvSpPr>
            <a:spLocks noGrp="1"/>
          </p:cNvSpPr>
          <p:nvPr>
            <p:ph idx="1"/>
          </p:nvPr>
        </p:nvSpPr>
        <p:spPr/>
        <p:txBody>
          <a:bodyPr>
            <a:normAutofit/>
          </a:bodyPr>
          <a:lstStyle/>
          <a:p>
            <a:r>
              <a:rPr lang="en-US" altLang="zh-TW" sz="2800" dirty="0" smtClean="0"/>
              <a:t>Read closely either Harriet Jacobs or Frederick Douglass</a:t>
            </a:r>
          </a:p>
          <a:p>
            <a:r>
              <a:rPr lang="en-US" altLang="zh-TW" sz="2800" dirty="0" smtClean="0"/>
              <a:t>Identify parts where logos is used</a:t>
            </a:r>
          </a:p>
          <a:p>
            <a:r>
              <a:rPr lang="en-US" altLang="zh-TW" sz="2800" dirty="0" smtClean="0"/>
              <a:t>Identify parts where pathos is used</a:t>
            </a:r>
            <a:endParaRPr lang="zh-TW" altLang="en-US" sz="2800" dirty="0"/>
          </a:p>
        </p:txBody>
      </p:sp>
    </p:spTree>
    <p:extLst>
      <p:ext uri="{BB962C8B-B14F-4D97-AF65-F5344CB8AC3E}">
        <p14:creationId xmlns:p14="http://schemas.microsoft.com/office/powerpoint/2010/main" val="3656078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4269" y="1112526"/>
            <a:ext cx="8158688" cy="1822514"/>
          </a:xfrm>
        </p:spPr>
        <p:txBody>
          <a:bodyPr/>
          <a:lstStyle/>
          <a:p>
            <a:r>
              <a:rPr lang="en-US" altLang="zh-TW" dirty="0" smtClean="0"/>
              <a:t>The Danger of a Single Story</a:t>
            </a:r>
            <a:endParaRPr lang="zh-TW" altLang="en-US" dirty="0"/>
          </a:p>
        </p:txBody>
      </p:sp>
      <p:pic>
        <p:nvPicPr>
          <p:cNvPr id="7" name="Picture 6" descr="Children in the Slave Trade"/>
          <p:cNvPicPr>
            <a:picLocks noChangeAspect="1"/>
          </p:cNvPicPr>
          <p:nvPr/>
        </p:nvPicPr>
        <p:blipFill rotWithShape="1">
          <a:blip r:embed="rId2">
            <a:extLst>
              <a:ext uri="{28A0092B-C50C-407E-A947-70E740481C1C}">
                <a14:useLocalDpi xmlns:a14="http://schemas.microsoft.com/office/drawing/2010/main" val="0"/>
              </a:ext>
            </a:extLst>
          </a:blip>
          <a:srcRect t="13823" b="32667"/>
          <a:stretch/>
        </p:blipFill>
        <p:spPr>
          <a:xfrm>
            <a:off x="1964268" y="3017520"/>
            <a:ext cx="8256691" cy="3058160"/>
          </a:xfrm>
          <a:prstGeom prst="rect">
            <a:avLst/>
          </a:prstGeom>
        </p:spPr>
      </p:pic>
    </p:spTree>
    <p:extLst>
      <p:ext uri="{BB962C8B-B14F-4D97-AF65-F5344CB8AC3E}">
        <p14:creationId xmlns:p14="http://schemas.microsoft.com/office/powerpoint/2010/main" val="1842498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Text Placeholder 2"/>
          <p:cNvSpPr>
            <a:spLocks noGrp="1"/>
          </p:cNvSpPr>
          <p:nvPr>
            <p:ph type="body" idx="1"/>
          </p:nvPr>
        </p:nvSpPr>
        <p:spPr/>
        <p:txBody>
          <a:bodyPr/>
          <a:lstStyle/>
          <a:p>
            <a:endParaRPr lang="zh-TW" altLang="en-US"/>
          </a:p>
        </p:txBody>
      </p:sp>
      <p:pic>
        <p:nvPicPr>
          <p:cNvPr id="4" name="Picture 3">
            <a:hlinkClick r:id="rId2"/>
          </p:cNvPr>
          <p:cNvPicPr>
            <a:picLocks noChangeAspect="1"/>
          </p:cNvPicPr>
          <p:nvPr/>
        </p:nvPicPr>
        <p:blipFill>
          <a:blip r:embed="rId3"/>
          <a:stretch>
            <a:fillRect/>
          </a:stretch>
        </p:blipFill>
        <p:spPr>
          <a:xfrm>
            <a:off x="445479" y="289834"/>
            <a:ext cx="11297866" cy="6180984"/>
          </a:xfrm>
          <a:prstGeom prst="rect">
            <a:avLst/>
          </a:prstGeom>
        </p:spPr>
      </p:pic>
    </p:spTree>
    <p:extLst>
      <p:ext uri="{BB962C8B-B14F-4D97-AF65-F5344CB8AC3E}">
        <p14:creationId xmlns:p14="http://schemas.microsoft.com/office/powerpoint/2010/main" val="968375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Redeem your prizes</a:t>
            </a:r>
            <a:endParaRPr lang="zh-TW" alt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28561" y="2472821"/>
            <a:ext cx="3693157" cy="3693157"/>
          </a:xfrm>
        </p:spPr>
      </p:pic>
      <p:pic>
        <p:nvPicPr>
          <p:cNvPr id="5" name="Picture 4"/>
          <p:cNvPicPr>
            <a:picLocks noChangeAspect="1"/>
          </p:cNvPicPr>
          <p:nvPr/>
        </p:nvPicPr>
        <p:blipFill>
          <a:blip r:embed="rId3"/>
          <a:stretch>
            <a:fillRect/>
          </a:stretch>
        </p:blipFill>
        <p:spPr>
          <a:xfrm>
            <a:off x="1295402" y="2637078"/>
            <a:ext cx="6471616" cy="3194761"/>
          </a:xfrm>
          <a:prstGeom prst="rect">
            <a:avLst/>
          </a:prstGeom>
        </p:spPr>
      </p:pic>
    </p:spTree>
    <p:extLst>
      <p:ext uri="{BB962C8B-B14F-4D97-AF65-F5344CB8AC3E}">
        <p14:creationId xmlns:p14="http://schemas.microsoft.com/office/powerpoint/2010/main" val="652610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600" dirty="0" smtClean="0"/>
              <a:t>Round 1</a:t>
            </a:r>
            <a:endParaRPr lang="zh-TW" altLang="en-US" sz="3600" dirty="0"/>
          </a:p>
        </p:txBody>
      </p:sp>
      <p:sp>
        <p:nvSpPr>
          <p:cNvPr id="3" name="Content Placeholder 2"/>
          <p:cNvSpPr>
            <a:spLocks noGrp="1"/>
          </p:cNvSpPr>
          <p:nvPr>
            <p:ph idx="1"/>
          </p:nvPr>
        </p:nvSpPr>
        <p:spPr>
          <a:xfrm>
            <a:off x="904240" y="2790096"/>
            <a:ext cx="6713688" cy="3678303"/>
          </a:xfrm>
        </p:spPr>
        <p:txBody>
          <a:bodyPr/>
          <a:lstStyle/>
          <a:p>
            <a:r>
              <a:rPr lang="en-US" altLang="zh-TW" sz="3200" dirty="0"/>
              <a:t>Get together with students who </a:t>
            </a:r>
            <a:r>
              <a:rPr lang="en-US" altLang="zh-TW" sz="3200" dirty="0">
                <a:solidFill>
                  <a:srgbClr val="C00000"/>
                </a:solidFill>
              </a:rPr>
              <a:t>read the same excerpt (2-3 people in a group). </a:t>
            </a:r>
          </a:p>
          <a:p>
            <a:r>
              <a:rPr lang="en-US" altLang="zh-TW" sz="3200" dirty="0"/>
              <a:t>Share notes, communicate ideas, ask questions.</a:t>
            </a:r>
            <a:endParaRPr lang="zh-TW" altLang="en-US" sz="3200" dirty="0"/>
          </a:p>
          <a:p>
            <a:endParaRPr lang="zh-TW" altLang="en-US" dirty="0"/>
          </a:p>
        </p:txBody>
      </p:sp>
      <p:pic>
        <p:nvPicPr>
          <p:cNvPr id="4" name="Picture 3"/>
          <p:cNvPicPr>
            <a:picLocks noChangeAspect="1"/>
          </p:cNvPicPr>
          <p:nvPr/>
        </p:nvPicPr>
        <p:blipFill>
          <a:blip r:embed="rId2"/>
          <a:stretch>
            <a:fillRect/>
          </a:stretch>
        </p:blipFill>
        <p:spPr>
          <a:xfrm>
            <a:off x="7301607" y="3322320"/>
            <a:ext cx="4106001" cy="2792080"/>
          </a:xfrm>
          <a:prstGeom prst="rect">
            <a:avLst/>
          </a:prstGeom>
        </p:spPr>
      </p:pic>
    </p:spTree>
    <p:extLst>
      <p:ext uri="{BB962C8B-B14F-4D97-AF65-F5344CB8AC3E}">
        <p14:creationId xmlns:p14="http://schemas.microsoft.com/office/powerpoint/2010/main" val="22853388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600" dirty="0" smtClean="0"/>
              <a:t>Round 2</a:t>
            </a:r>
            <a:endParaRPr lang="zh-TW" altLang="en-US" sz="3600" dirty="0"/>
          </a:p>
        </p:txBody>
      </p:sp>
      <p:sp>
        <p:nvSpPr>
          <p:cNvPr id="3" name="Content Placeholder 2"/>
          <p:cNvSpPr>
            <a:spLocks noGrp="1"/>
          </p:cNvSpPr>
          <p:nvPr>
            <p:ph idx="1"/>
          </p:nvPr>
        </p:nvSpPr>
        <p:spPr>
          <a:xfrm>
            <a:off x="1066800" y="1716344"/>
            <a:ext cx="9554209" cy="4191428"/>
          </a:xfrm>
        </p:spPr>
        <p:txBody>
          <a:bodyPr>
            <a:noAutofit/>
          </a:bodyPr>
          <a:lstStyle/>
          <a:p>
            <a:r>
              <a:rPr lang="en-US" altLang="zh-TW" sz="3200" dirty="0"/>
              <a:t>Exchange group members.</a:t>
            </a:r>
          </a:p>
          <a:p>
            <a:r>
              <a:rPr lang="en-US" altLang="zh-TW" sz="3200" dirty="0"/>
              <a:t>Follow the steps:</a:t>
            </a:r>
          </a:p>
          <a:p>
            <a:pPr>
              <a:buFont typeface="+mj-lt"/>
              <a:buAutoNum type="arabicParenR"/>
            </a:pPr>
            <a:r>
              <a:rPr lang="en-US" altLang="zh-TW" sz="3200" dirty="0">
                <a:solidFill>
                  <a:srgbClr val="00B050"/>
                </a:solidFill>
              </a:rPr>
              <a:t> </a:t>
            </a:r>
            <a:r>
              <a:rPr lang="en-US" altLang="zh-TW" sz="3200" dirty="0" smtClean="0">
                <a:solidFill>
                  <a:srgbClr val="00B050"/>
                </a:solidFill>
              </a:rPr>
              <a:t>A team </a:t>
            </a:r>
            <a:r>
              <a:rPr lang="en-US" altLang="zh-TW" sz="3200" dirty="0" smtClean="0"/>
              <a:t>starts </a:t>
            </a:r>
            <a:r>
              <a:rPr lang="en-US" altLang="zh-TW" sz="3200" dirty="0"/>
              <a:t>by stating the main point of the reading and offer examples from the notes.</a:t>
            </a:r>
          </a:p>
          <a:p>
            <a:pPr>
              <a:buFont typeface="+mj-lt"/>
              <a:buAutoNum type="arabicParenR"/>
            </a:pPr>
            <a:r>
              <a:rPr lang="en-US" altLang="zh-TW" sz="3200" dirty="0"/>
              <a:t> </a:t>
            </a:r>
            <a:r>
              <a:rPr lang="en-US" altLang="zh-TW" sz="3200" dirty="0" smtClean="0">
                <a:solidFill>
                  <a:srgbClr val="7030A0"/>
                </a:solidFill>
              </a:rPr>
              <a:t>B team </a:t>
            </a:r>
            <a:r>
              <a:rPr lang="en-US" altLang="zh-TW" sz="3200" dirty="0" smtClean="0"/>
              <a:t>takes </a:t>
            </a:r>
            <a:r>
              <a:rPr lang="en-US" altLang="zh-TW" sz="3200" dirty="0"/>
              <a:t>notes, ask questions, and tries to give a summary of </a:t>
            </a:r>
            <a:r>
              <a:rPr lang="en-US" altLang="zh-TW" sz="3200" dirty="0" smtClean="0">
                <a:solidFill>
                  <a:srgbClr val="00B050"/>
                </a:solidFill>
              </a:rPr>
              <a:t>A team’s </a:t>
            </a:r>
            <a:r>
              <a:rPr lang="en-US" altLang="zh-TW" sz="3200" dirty="0" smtClean="0"/>
              <a:t>presentation</a:t>
            </a:r>
            <a:r>
              <a:rPr lang="en-US" altLang="zh-TW" sz="3200" dirty="0"/>
              <a:t>.</a:t>
            </a:r>
          </a:p>
          <a:p>
            <a:pPr>
              <a:buFont typeface="+mj-lt"/>
              <a:buAutoNum type="arabicParenR"/>
            </a:pPr>
            <a:r>
              <a:rPr lang="en-US" altLang="zh-TW" sz="3200" dirty="0"/>
              <a:t> </a:t>
            </a:r>
            <a:r>
              <a:rPr lang="en-US" altLang="zh-TW" sz="3200" dirty="0" smtClean="0">
                <a:solidFill>
                  <a:srgbClr val="7030A0"/>
                </a:solidFill>
              </a:rPr>
              <a:t>B team </a:t>
            </a:r>
            <a:r>
              <a:rPr lang="en-US" altLang="zh-TW" sz="3200" dirty="0" smtClean="0"/>
              <a:t>repeats </a:t>
            </a:r>
            <a:r>
              <a:rPr lang="en-US" altLang="zh-TW" sz="3200" dirty="0"/>
              <a:t>step one. </a:t>
            </a:r>
            <a:endParaRPr lang="zh-TW" altLang="en-US" sz="3200" dirty="0"/>
          </a:p>
          <a:p>
            <a:endParaRPr lang="zh-TW" altLang="en-US" sz="3200" dirty="0"/>
          </a:p>
        </p:txBody>
      </p:sp>
    </p:spTree>
    <p:extLst>
      <p:ext uri="{BB962C8B-B14F-4D97-AF65-F5344CB8AC3E}">
        <p14:creationId xmlns:p14="http://schemas.microsoft.com/office/powerpoint/2010/main" val="406925922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600" dirty="0" smtClean="0"/>
              <a:t>Round 3</a:t>
            </a:r>
            <a:endParaRPr lang="zh-TW" altLang="en-US" sz="3600" dirty="0"/>
          </a:p>
        </p:txBody>
      </p:sp>
      <p:sp>
        <p:nvSpPr>
          <p:cNvPr id="3" name="Content Placeholder 2"/>
          <p:cNvSpPr>
            <a:spLocks noGrp="1"/>
          </p:cNvSpPr>
          <p:nvPr>
            <p:ph idx="1"/>
          </p:nvPr>
        </p:nvSpPr>
        <p:spPr>
          <a:xfrm>
            <a:off x="1066800" y="1942570"/>
            <a:ext cx="9554209" cy="3728088"/>
          </a:xfrm>
        </p:spPr>
        <p:txBody>
          <a:bodyPr>
            <a:noAutofit/>
          </a:bodyPr>
          <a:lstStyle/>
          <a:p>
            <a:r>
              <a:rPr lang="en-US" altLang="zh-TW" sz="3200" dirty="0"/>
              <a:t>G</a:t>
            </a:r>
            <a:r>
              <a:rPr lang="en-US" altLang="zh-TW" sz="3200" dirty="0" smtClean="0"/>
              <a:t>o </a:t>
            </a:r>
            <a:r>
              <a:rPr lang="en-US" altLang="zh-TW" sz="3200" dirty="0"/>
              <a:t>to Google document to share </a:t>
            </a:r>
            <a:r>
              <a:rPr lang="en-US" altLang="zh-TW" sz="3200" dirty="0">
                <a:solidFill>
                  <a:srgbClr val="C00000"/>
                </a:solidFill>
              </a:rPr>
              <a:t>four</a:t>
            </a:r>
            <a:r>
              <a:rPr lang="en-US" altLang="zh-TW" sz="3200" dirty="0"/>
              <a:t> things:</a:t>
            </a:r>
          </a:p>
          <a:p>
            <a:pPr>
              <a:buFont typeface="+mj-lt"/>
              <a:buAutoNum type="alphaUcPeriod"/>
            </a:pPr>
            <a:r>
              <a:rPr lang="en-US" altLang="zh-TW" sz="3200" dirty="0"/>
              <a:t> One </a:t>
            </a:r>
            <a:r>
              <a:rPr lang="en-US" altLang="zh-TW" sz="3200" dirty="0">
                <a:solidFill>
                  <a:srgbClr val="C00000"/>
                </a:solidFill>
              </a:rPr>
              <a:t>similarity</a:t>
            </a:r>
            <a:r>
              <a:rPr lang="en-US" altLang="zh-TW" sz="3200" dirty="0"/>
              <a:t> between the two readings</a:t>
            </a:r>
          </a:p>
          <a:p>
            <a:pPr>
              <a:buFont typeface="+mj-lt"/>
              <a:buAutoNum type="alphaUcPeriod"/>
            </a:pPr>
            <a:r>
              <a:rPr lang="en-US" altLang="zh-TW" sz="3200" dirty="0"/>
              <a:t> One </a:t>
            </a:r>
            <a:r>
              <a:rPr lang="en-US" altLang="zh-TW" sz="3200" dirty="0">
                <a:solidFill>
                  <a:srgbClr val="C00000"/>
                </a:solidFill>
              </a:rPr>
              <a:t>difference</a:t>
            </a:r>
            <a:r>
              <a:rPr lang="en-US" altLang="zh-TW" sz="3200" dirty="0"/>
              <a:t> between the two readings</a:t>
            </a:r>
          </a:p>
          <a:p>
            <a:pPr>
              <a:buFont typeface="+mj-lt"/>
              <a:buAutoNum type="alphaUcPeriod"/>
            </a:pPr>
            <a:r>
              <a:rPr lang="en-US" altLang="zh-TW" sz="3200" dirty="0"/>
              <a:t> One interesting </a:t>
            </a:r>
            <a:r>
              <a:rPr lang="en-US" altLang="zh-TW" sz="3200" dirty="0">
                <a:solidFill>
                  <a:srgbClr val="C00000"/>
                </a:solidFill>
              </a:rPr>
              <a:t>observation/fact</a:t>
            </a:r>
          </a:p>
          <a:p>
            <a:pPr>
              <a:buFont typeface="+mj-lt"/>
              <a:buAutoNum type="alphaUcPeriod"/>
            </a:pPr>
            <a:r>
              <a:rPr lang="en-US" altLang="zh-TW" sz="3200" dirty="0"/>
              <a:t> One </a:t>
            </a:r>
            <a:r>
              <a:rPr lang="en-US" altLang="zh-TW" sz="3200" dirty="0" smtClean="0">
                <a:solidFill>
                  <a:srgbClr val="C00000"/>
                </a:solidFill>
              </a:rPr>
              <a:t>question</a:t>
            </a:r>
            <a:r>
              <a:rPr lang="en-US" altLang="zh-TW" sz="3200" dirty="0" smtClean="0">
                <a:solidFill>
                  <a:srgbClr val="7030A0"/>
                </a:solidFill>
              </a:rPr>
              <a:t> </a:t>
            </a:r>
            <a:r>
              <a:rPr lang="en-US" altLang="zh-TW" sz="3200" dirty="0">
                <a:solidFill>
                  <a:schemeClr val="tx1"/>
                </a:solidFill>
              </a:rPr>
              <a:t>that bothers </a:t>
            </a:r>
            <a:r>
              <a:rPr lang="en-US" altLang="zh-TW" sz="3200" dirty="0" smtClean="0">
                <a:solidFill>
                  <a:schemeClr val="tx1"/>
                </a:solidFill>
              </a:rPr>
              <a:t>you</a:t>
            </a:r>
            <a:endParaRPr lang="zh-TW" altLang="en-US" sz="3200" dirty="0">
              <a:solidFill>
                <a:srgbClr val="7030A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7530" y="2794001"/>
            <a:ext cx="3377060" cy="3377060"/>
          </a:xfrm>
          <a:prstGeom prst="rect">
            <a:avLst/>
          </a:prstGeom>
        </p:spPr>
      </p:pic>
    </p:spTree>
    <p:extLst>
      <p:ext uri="{BB962C8B-B14F-4D97-AF65-F5344CB8AC3E}">
        <p14:creationId xmlns:p14="http://schemas.microsoft.com/office/powerpoint/2010/main" val="315846440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dirty="0" smtClean="0"/>
              <a:t>Quiz</a:t>
            </a:r>
            <a:endParaRPr lang="zh-TW" altLang="en-US" dirty="0"/>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0560" y="2419467"/>
            <a:ext cx="1930799" cy="3888602"/>
          </a:xfrm>
        </p:spPr>
      </p:pic>
      <p:pic>
        <p:nvPicPr>
          <p:cNvPr id="6" name="Picture 5"/>
          <p:cNvPicPr>
            <a:picLocks noChangeAspect="1"/>
          </p:cNvPicPr>
          <p:nvPr/>
        </p:nvPicPr>
        <p:blipFill rotWithShape="1">
          <a:blip r:embed="rId3"/>
          <a:srcRect t="15343" r="33759" b="7116"/>
          <a:stretch/>
        </p:blipFill>
        <p:spPr>
          <a:xfrm>
            <a:off x="5641340" y="2419467"/>
            <a:ext cx="4384439" cy="3793305"/>
          </a:xfrm>
          <a:prstGeom prst="rect">
            <a:avLst/>
          </a:prstGeom>
          <a:solidFill>
            <a:srgbClr val="FF0000"/>
          </a:solidFill>
        </p:spPr>
      </p:pic>
      <p:sp>
        <p:nvSpPr>
          <p:cNvPr id="7" name="Donut 6"/>
          <p:cNvSpPr/>
          <p:nvPr/>
        </p:nvSpPr>
        <p:spPr>
          <a:xfrm>
            <a:off x="6096000" y="2836838"/>
            <a:ext cx="2971800" cy="1380066"/>
          </a:xfrm>
          <a:prstGeom prst="donut">
            <a:avLst>
              <a:gd name="adj" fmla="val 349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8" name="Right Arrow 7"/>
          <p:cNvSpPr/>
          <p:nvPr/>
        </p:nvSpPr>
        <p:spPr>
          <a:xfrm rot="9875726">
            <a:off x="4000054" y="3734930"/>
            <a:ext cx="2172591" cy="346506"/>
          </a:xfrm>
          <a:prstGeom prst="rightArrow">
            <a:avLst>
              <a:gd name="adj1" fmla="val 19812"/>
              <a:gd name="adj2" fmla="val 3490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9811841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dirty="0" smtClean="0"/>
              <a:t>Quiz</a:t>
            </a:r>
            <a:endParaRPr lang="zh-TW" altLang="en-US" dirty="0"/>
          </a:p>
        </p:txBody>
      </p:sp>
      <p:pic>
        <p:nvPicPr>
          <p:cNvPr id="4" name="Picture 3"/>
          <p:cNvPicPr>
            <a:picLocks noChangeAspect="1"/>
          </p:cNvPicPr>
          <p:nvPr/>
        </p:nvPicPr>
        <p:blipFill>
          <a:blip r:embed="rId2"/>
          <a:stretch>
            <a:fillRect/>
          </a:stretch>
        </p:blipFill>
        <p:spPr>
          <a:xfrm>
            <a:off x="2668017" y="2508283"/>
            <a:ext cx="2002702" cy="3742138"/>
          </a:xfrm>
          <a:prstGeom prst="rect">
            <a:avLst/>
          </a:prstGeom>
        </p:spPr>
      </p:pic>
      <p:sp>
        <p:nvSpPr>
          <p:cNvPr id="3" name="Oval Callout 2"/>
          <p:cNvSpPr/>
          <p:nvPr/>
        </p:nvSpPr>
        <p:spPr>
          <a:xfrm>
            <a:off x="5130800" y="2590799"/>
            <a:ext cx="4734560" cy="2052320"/>
          </a:xfrm>
          <a:prstGeom prst="wedgeEllipseCallout">
            <a:avLst>
              <a:gd name="adj1" fmla="val -66756"/>
              <a:gd name="adj2" fmla="val 3279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3600" dirty="0" smtClean="0"/>
              <a:t>Use your student ID number</a:t>
            </a:r>
            <a:endParaRPr lang="zh-TW" altLang="en-US" sz="3600" dirty="0"/>
          </a:p>
        </p:txBody>
      </p:sp>
      <p:pic>
        <p:nvPicPr>
          <p:cNvPr id="10" name="Picture 9"/>
          <p:cNvPicPr>
            <a:picLocks noChangeAspect="1"/>
          </p:cNvPicPr>
          <p:nvPr/>
        </p:nvPicPr>
        <p:blipFill>
          <a:blip r:embed="rId3"/>
          <a:stretch>
            <a:fillRect/>
          </a:stretch>
        </p:blipFill>
        <p:spPr>
          <a:xfrm>
            <a:off x="835866" y="1092979"/>
            <a:ext cx="10520267" cy="5157442"/>
          </a:xfrm>
          <a:prstGeom prst="rect">
            <a:avLst/>
          </a:prstGeom>
        </p:spPr>
      </p:pic>
    </p:spTree>
    <p:extLst>
      <p:ext uri="{BB962C8B-B14F-4D97-AF65-F5344CB8AC3E}">
        <p14:creationId xmlns:p14="http://schemas.microsoft.com/office/powerpoint/2010/main" val="63713661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4269" y="1112526"/>
            <a:ext cx="8158688" cy="1822514"/>
          </a:xfrm>
        </p:spPr>
        <p:txBody>
          <a:bodyPr/>
          <a:lstStyle/>
          <a:p>
            <a:r>
              <a:rPr lang="en-US" altLang="zh-TW" dirty="0" smtClean="0"/>
              <a:t>A Day in the Life</a:t>
            </a:r>
            <a:endParaRPr lang="zh-TW" altLang="en-US" dirty="0"/>
          </a:p>
        </p:txBody>
      </p:sp>
      <p:pic>
        <p:nvPicPr>
          <p:cNvPr id="7" name="Picture 6" descr="Children in the Slave Trade"/>
          <p:cNvPicPr>
            <a:picLocks noChangeAspect="1"/>
          </p:cNvPicPr>
          <p:nvPr/>
        </p:nvPicPr>
        <p:blipFill rotWithShape="1">
          <a:blip r:embed="rId2">
            <a:extLst>
              <a:ext uri="{28A0092B-C50C-407E-A947-70E740481C1C}">
                <a14:useLocalDpi xmlns:a14="http://schemas.microsoft.com/office/drawing/2010/main" val="0"/>
              </a:ext>
            </a:extLst>
          </a:blip>
          <a:srcRect t="13823" b="32667"/>
          <a:stretch/>
        </p:blipFill>
        <p:spPr>
          <a:xfrm>
            <a:off x="1964268" y="3017520"/>
            <a:ext cx="8256691" cy="3058160"/>
          </a:xfrm>
          <a:prstGeom prst="rect">
            <a:avLst/>
          </a:prstGeom>
        </p:spPr>
      </p:pic>
    </p:spTree>
    <p:extLst>
      <p:ext uri="{BB962C8B-B14F-4D97-AF65-F5344CB8AC3E}">
        <p14:creationId xmlns:p14="http://schemas.microsoft.com/office/powerpoint/2010/main" val="7951604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101</TotalTime>
  <Words>663</Words>
  <Application>Microsoft Office PowerPoint</Application>
  <PresentationFormat>Widescreen</PresentationFormat>
  <Paragraphs>49</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微軟正黑體</vt:lpstr>
      <vt:lpstr>新細明體</vt:lpstr>
      <vt:lpstr>Arial</vt:lpstr>
      <vt:lpstr>Garamond</vt:lpstr>
      <vt:lpstr>Organic</vt:lpstr>
      <vt:lpstr>Rhetorical Strategies of  Harriet Jacobs and Frederick Douglass</vt:lpstr>
      <vt:lpstr>Plan for today</vt:lpstr>
      <vt:lpstr>Redeem your prizes</vt:lpstr>
      <vt:lpstr>Round 1</vt:lpstr>
      <vt:lpstr>Round 2</vt:lpstr>
      <vt:lpstr>Round 3</vt:lpstr>
      <vt:lpstr>Quiz</vt:lpstr>
      <vt:lpstr>Quiz</vt:lpstr>
      <vt:lpstr>A Day in the Life</vt:lpstr>
      <vt:lpstr>PowerPoint Presentation</vt:lpstr>
      <vt:lpstr>A Day in the Life of a Field Slave</vt:lpstr>
      <vt:lpstr>PowerPoint Presentation</vt:lpstr>
      <vt:lpstr>PowerPoint Presentation</vt:lpstr>
      <vt:lpstr>Christianity and Slavery</vt:lpstr>
      <vt:lpstr>Good Christians, Bad Christians </vt:lpstr>
      <vt:lpstr>PowerPoint Presentation</vt:lpstr>
      <vt:lpstr>PowerPoint Presentation</vt:lpstr>
      <vt:lpstr>PowerPoint Presentation</vt:lpstr>
      <vt:lpstr>PowerPoint Presentation</vt:lpstr>
      <vt:lpstr>Rhetorical Strategies and Slave Narratives</vt:lpstr>
      <vt:lpstr>PowerPoint Presentation</vt:lpstr>
      <vt:lpstr>PowerPoint Presentation</vt:lpstr>
      <vt:lpstr>Rhetorical Strategies of Slave Narratives</vt:lpstr>
      <vt:lpstr>The Danger of a Single Story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Rhetorical Strategies of  Harriet Jacobs and Frederick Douglass</dc:title>
  <dc:creator>Roger Liu</dc:creator>
  <cp:lastModifiedBy>Roger Liu</cp:lastModifiedBy>
  <cp:revision>10</cp:revision>
  <dcterms:created xsi:type="dcterms:W3CDTF">2020-12-28T03:41:19Z</dcterms:created>
  <dcterms:modified xsi:type="dcterms:W3CDTF">2020-12-28T05:27:58Z</dcterms:modified>
</cp:coreProperties>
</file>