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8" r:id="rId4"/>
  </p:sldMasterIdLst>
  <p:notesMasterIdLst>
    <p:notesMasterId r:id="rId38"/>
  </p:notesMasterIdLst>
  <p:handoutMasterIdLst>
    <p:handoutMasterId r:id="rId39"/>
  </p:handoutMasterIdLst>
  <p:sldIdLst>
    <p:sldId id="290" r:id="rId5"/>
    <p:sldId id="297" r:id="rId6"/>
    <p:sldId id="305" r:id="rId7"/>
    <p:sldId id="299" r:id="rId8"/>
    <p:sldId id="300" r:id="rId9"/>
    <p:sldId id="301" r:id="rId10"/>
    <p:sldId id="307" r:id="rId11"/>
    <p:sldId id="308" r:id="rId12"/>
    <p:sldId id="311" r:id="rId13"/>
    <p:sldId id="309" r:id="rId14"/>
    <p:sldId id="310" r:id="rId15"/>
    <p:sldId id="312" r:id="rId16"/>
    <p:sldId id="313" r:id="rId17"/>
    <p:sldId id="314" r:id="rId18"/>
    <p:sldId id="306" r:id="rId19"/>
    <p:sldId id="298" r:id="rId20"/>
    <p:sldId id="273" r:id="rId21"/>
    <p:sldId id="315" r:id="rId22"/>
    <p:sldId id="316" r:id="rId23"/>
    <p:sldId id="317" r:id="rId24"/>
    <p:sldId id="318" r:id="rId25"/>
    <p:sldId id="319" r:id="rId26"/>
    <p:sldId id="320" r:id="rId27"/>
    <p:sldId id="321" r:id="rId28"/>
    <p:sldId id="322" r:id="rId29"/>
    <p:sldId id="289" r:id="rId30"/>
    <p:sldId id="323" r:id="rId31"/>
    <p:sldId id="324" r:id="rId32"/>
    <p:sldId id="325" r:id="rId33"/>
    <p:sldId id="326" r:id="rId34"/>
    <p:sldId id="327" r:id="rId35"/>
    <p:sldId id="328" r:id="rId36"/>
    <p:sldId id="329"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602" autoAdjust="0"/>
  </p:normalViewPr>
  <p:slideViewPr>
    <p:cSldViewPr snapToGrid="0">
      <p:cViewPr>
        <p:scale>
          <a:sx n="50" d="100"/>
          <a:sy n="50" d="100"/>
        </p:scale>
        <p:origin x="1284" y="332"/>
      </p:cViewPr>
      <p:guideLst/>
    </p:cSldViewPr>
  </p:slideViewPr>
  <p:notesTextViewPr>
    <p:cViewPr>
      <p:scale>
        <a:sx n="1" d="1"/>
        <a:sy n="1" d="1"/>
      </p:scale>
      <p:origin x="0" y="0"/>
    </p:cViewPr>
  </p:notesTextViewPr>
  <p:notesViewPr>
    <p:cSldViewPr snapToGrid="0" showGuides="1">
      <p:cViewPr varScale="1">
        <p:scale>
          <a:sx n="60" d="100"/>
          <a:sy n="60" d="100"/>
        </p:scale>
        <p:origin x="3187" y="3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764CF-3664-45D0-9B27-4222DB1A6BA7}" type="datetimeFigureOut">
              <a:rPr lang="en-US" smtClean="0"/>
              <a:t>12/21/2020</a:t>
            </a:fld>
            <a:endParaRPr lang="en-US" dirty="0"/>
          </a:p>
        </p:txBody>
      </p:sp>
      <p:sp>
        <p:nvSpPr>
          <p:cNvPr id="4" name="Footer Placeholder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8CD4AB-B9A2-4248-B31F-8EBC71546D8D}" type="slidenum">
              <a:rPr lang="en-US" smtClean="0"/>
              <a:t>‹#›</a:t>
            </a:fld>
            <a:endParaRPr lang="en-US"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7E720-7243-402E-A0D4-CE3189C951A5}" type="datetimeFigureOut">
              <a:rPr lang="en-US" noProof="0" smtClean="0"/>
              <a:t>12/21/2020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9C73-6CDE-45E2-97F8-E3C5308FA232}" type="slidenum">
              <a:rPr lang="en-US" noProof="0" smtClean="0"/>
              <a:t>‹#›</a:t>
            </a:fld>
            <a:endParaRPr lang="en-US"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a:t>
            </a:fld>
            <a:endParaRPr lang="en-US" dirty="0"/>
          </a:p>
        </p:txBody>
      </p:sp>
    </p:spTree>
    <p:extLst>
      <p:ext uri="{BB962C8B-B14F-4D97-AF65-F5344CB8AC3E}">
        <p14:creationId xmlns:p14="http://schemas.microsoft.com/office/powerpoint/2010/main" val="156747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17</a:t>
            </a:fld>
            <a:endParaRPr lang="en-US" dirty="0"/>
          </a:p>
        </p:txBody>
      </p:sp>
    </p:spTree>
    <p:extLst>
      <p:ext uri="{BB962C8B-B14F-4D97-AF65-F5344CB8AC3E}">
        <p14:creationId xmlns:p14="http://schemas.microsoft.com/office/powerpoint/2010/main" val="94200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26</a:t>
            </a:fld>
            <a:endParaRPr lang="en-US" dirty="0"/>
          </a:p>
        </p:txBody>
      </p:sp>
    </p:spTree>
    <p:extLst>
      <p:ext uri="{BB962C8B-B14F-4D97-AF65-F5344CB8AC3E}">
        <p14:creationId xmlns:p14="http://schemas.microsoft.com/office/powerpoint/2010/main" val="377019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ltLang="zh-TW" smtClean="0"/>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smtClean="0"/>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12/21/2020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altLang="zh-TW" smtClean="0"/>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12/21/2020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a:noAutofit/>
          </a:bodyPr>
          <a:lstStyle>
            <a:lvl1pPr marL="0" indent="0" algn="ctr">
              <a:buNone/>
              <a:defRPr/>
            </a:lvl1pPr>
          </a:lstStyle>
          <a:p>
            <a:r>
              <a:rPr lang="en-US" altLang="zh-TW" noProof="0" smtClean="0"/>
              <a:t>Click icon to add picture</a:t>
            </a:r>
            <a:endParaRPr lang="en-US" noProof="0" dirty="0"/>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noProof="0" smtClean="0"/>
              <a:t>12/21/2020</a:t>
            </a:fld>
            <a:endParaRPr lang="en-US" noProof="0"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noProof="0"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noProof="0" smtClean="0"/>
              <a:t>‹#›</a:t>
            </a:fld>
            <a:endParaRPr lang="en-US" noProof="0" dirty="0"/>
          </a:p>
        </p:txBody>
      </p:sp>
      <p:sp>
        <p:nvSpPr>
          <p:cNvPr id="22" name="Content Placeholder 3">
            <a:extLst>
              <a:ext uri="{FF2B5EF4-FFF2-40B4-BE49-F238E27FC236}">
                <a16:creationId xmlns:a16="http://schemas.microsoft.com/office/drawing/2014/main" id="{6E7077FF-6FAE-4A98-862F-3A2F931B9589}"/>
              </a:ext>
            </a:extLst>
          </p:cNvPr>
          <p:cNvSpPr>
            <a:spLocks noGrp="1"/>
          </p:cNvSpPr>
          <p:nvPr>
            <p:ph sz="half" idx="13"/>
          </p:nvPr>
        </p:nvSpPr>
        <p:spPr>
          <a:xfrm>
            <a:off x="1357950" y="2852792"/>
            <a:ext cx="4633415" cy="2572193"/>
          </a:xfrm>
        </p:spPr>
        <p:txBody>
          <a:bodyPr vert="horz" lIns="91440" tIns="45720" rIns="91440" bIns="45720" rtlCol="0">
            <a:normAutofit/>
          </a:bodyPr>
          <a:lstStyle>
            <a:lvl1pPr marL="0" indent="0">
              <a:buNone/>
              <a:defRPr>
                <a:solidFill>
                  <a:schemeClr val="bg1"/>
                </a:solidFill>
              </a:defRPr>
            </a:lvl1pPr>
          </a:lstStyle>
          <a:p>
            <a:pPr lvl="0"/>
            <a:r>
              <a:rPr lang="en-US" altLang="zh-TW" noProof="0" smtClean="0"/>
              <a:t>Edit Master text styles</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357950" y="1352804"/>
            <a:ext cx="4633415" cy="1333641"/>
          </a:xfrm>
        </p:spPr>
        <p:txBody>
          <a:bodyPr anchor="b">
            <a:norm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altLang="zh-TW" noProof="0" smtClean="0"/>
              <a:t>Click to edit Master title style</a:t>
            </a:r>
            <a:endParaRPr lang="en-US" noProof="0"/>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12/21/2020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ltLang="zh-TW" smtClean="0"/>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Tree>
    <p:extLst>
      <p:ext uri="{BB962C8B-B14F-4D97-AF65-F5344CB8AC3E}">
        <p14:creationId xmlns:p14="http://schemas.microsoft.com/office/powerpoint/2010/main" val="24010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Content Placeholder 2"/>
          <p:cNvSpPr>
            <a:spLocks noGrp="1"/>
          </p:cNvSpPr>
          <p:nvPr>
            <p:ph idx="1"/>
          </p:nvPr>
        </p:nvSpPr>
        <p:spPr/>
        <p:txBody>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285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ltLang="zh-TW" smtClean="0"/>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12/21/2020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ltLang="zh-TW" smtClean="0"/>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ltLang="zh-TW" smtClean="0"/>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anchor="ctr" anchorCtr="0"/>
          <a:lstStyle>
            <a:lvl1pPr marL="0" indent="0" algn="ctr">
              <a:buNone/>
              <a:defRPr/>
            </a:lvl1pPr>
          </a:lstStyle>
          <a:p>
            <a:r>
              <a:rPr lang="en-US" altLang="zh-TW" smtClean="0"/>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ltLang="zh-TW" smtClean="0"/>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ltLang="zh-TW" smtClean="0"/>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12/21/2020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ltLang="zh-TW" smtClean="0"/>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12/21/2020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youtu.be/Jy2Ew7vzsk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0Gm3HtijrMQ"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n in headphones with a laptop">
            <a:extLst>
              <a:ext uri="{FF2B5EF4-FFF2-40B4-BE49-F238E27FC236}">
                <a16:creationId xmlns:a16="http://schemas.microsoft.com/office/drawing/2014/main" id="{ADA04C7C-FE8B-4C2F-BF2E-CBD501A02DFD}"/>
              </a:ext>
            </a:extLst>
          </p:cNvPr>
          <p:cNvPicPr>
            <a:picLocks noChangeAspect="1"/>
          </p:cNvPicPr>
          <p:nvPr/>
        </p:nvPicPr>
        <p:blipFill>
          <a:blip r:embed="rId3">
            <a:duotone>
              <a:prstClr val="black"/>
              <a:schemeClr val="accent1">
                <a:tint val="45000"/>
                <a:satMod val="400000"/>
              </a:schemeClr>
            </a:duotone>
          </a:blip>
          <a:srcRect/>
          <a:stretch/>
        </p:blipFill>
        <p:spPr>
          <a:xfrm>
            <a:off x="11" y="11"/>
            <a:ext cx="12191978" cy="6857988"/>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1253F3E-E6E8-4DEE-A6F6-D6A88FD391E3}"/>
              </a:ext>
            </a:extLst>
          </p:cNvPr>
          <p:cNvSpPr>
            <a:spLocks noGrp="1"/>
          </p:cNvSpPr>
          <p:nvPr>
            <p:ph type="ctrTitle"/>
          </p:nvPr>
        </p:nvSpPr>
        <p:spPr>
          <a:xfrm>
            <a:off x="1769532" y="2091263"/>
            <a:ext cx="8652938" cy="2461504"/>
          </a:xfrm>
        </p:spPr>
        <p:txBody>
          <a:bodyPr>
            <a:normAutofit/>
          </a:bodyPr>
          <a:lstStyle/>
          <a:p>
            <a:r>
              <a:rPr lang="en-US" cap="none" dirty="0" smtClean="0"/>
              <a:t>Did the Author’s America Include the Blacks?</a:t>
            </a:r>
            <a:endParaRPr lang="ru-RU" cap="none" dirty="0"/>
          </a:p>
        </p:txBody>
      </p:sp>
      <p:sp>
        <p:nvSpPr>
          <p:cNvPr id="3" name="Subtitle 2">
            <a:extLst>
              <a:ext uri="{FF2B5EF4-FFF2-40B4-BE49-F238E27FC236}">
                <a16:creationId xmlns:a16="http://schemas.microsoft.com/office/drawing/2014/main" id="{1C954176-1A2D-47B9-B195-FB21407C0471}"/>
              </a:ext>
            </a:extLst>
          </p:cNvPr>
          <p:cNvSpPr>
            <a:spLocks noGrp="1"/>
          </p:cNvSpPr>
          <p:nvPr>
            <p:ph type="subTitle" idx="1"/>
          </p:nvPr>
        </p:nvSpPr>
        <p:spPr>
          <a:xfrm>
            <a:off x="1769532" y="4623127"/>
            <a:ext cx="8655200" cy="457201"/>
          </a:xfrm>
        </p:spPr>
        <p:txBody>
          <a:bodyPr>
            <a:normAutofit/>
          </a:bodyPr>
          <a:lstStyle/>
          <a:p>
            <a:pPr>
              <a:spcAft>
                <a:spcPts val="600"/>
              </a:spcAft>
            </a:pPr>
            <a:r>
              <a:rPr lang="en-US" sz="2400" dirty="0">
                <a:solidFill>
                  <a:schemeClr val="tx2">
                    <a:lumMod val="90000"/>
                  </a:schemeClr>
                </a:solidFill>
              </a:rPr>
              <a:t>Presentation Subtitle</a:t>
            </a:r>
            <a:endParaRPr lang="ru-RU" sz="2400" dirty="0">
              <a:solidFill>
                <a:schemeClr val="tx2">
                  <a:lumMod val="90000"/>
                </a:schemeClr>
              </a:solidFill>
            </a:endParaRP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173535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6560" y="320557"/>
            <a:ext cx="8422640" cy="6123068"/>
          </a:xfrm>
          <a:prstGeom prst="rect">
            <a:avLst/>
          </a:prstGeom>
        </p:spPr>
      </p:pic>
      <p:sp>
        <p:nvSpPr>
          <p:cNvPr id="5" name="Donut 4"/>
          <p:cNvSpPr/>
          <p:nvPr/>
        </p:nvSpPr>
        <p:spPr>
          <a:xfrm>
            <a:off x="4795520" y="4704080"/>
            <a:ext cx="2448560" cy="1739545"/>
          </a:xfrm>
          <a:prstGeom prst="donut">
            <a:avLst>
              <a:gd name="adj" fmla="val 338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66567557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Equality vs. Slavery</a:t>
            </a:r>
            <a:endParaRPr lang="zh-TW" altLang="en-US" dirty="0"/>
          </a:p>
        </p:txBody>
      </p:sp>
      <p:pic>
        <p:nvPicPr>
          <p:cNvPr id="4" name="Picture 3"/>
          <p:cNvPicPr>
            <a:picLocks noChangeAspect="1"/>
          </p:cNvPicPr>
          <p:nvPr/>
        </p:nvPicPr>
        <p:blipFill>
          <a:blip r:embed="rId2"/>
          <a:stretch>
            <a:fillRect/>
          </a:stretch>
        </p:blipFill>
        <p:spPr>
          <a:xfrm>
            <a:off x="1066799" y="2014194"/>
            <a:ext cx="10520483" cy="4122446"/>
          </a:xfrm>
          <a:prstGeom prst="rect">
            <a:avLst/>
          </a:prstGeom>
        </p:spPr>
      </p:pic>
      <p:sp>
        <p:nvSpPr>
          <p:cNvPr id="5" name="Rectangle 4"/>
          <p:cNvSpPr/>
          <p:nvPr/>
        </p:nvSpPr>
        <p:spPr>
          <a:xfrm>
            <a:off x="6563360" y="6136640"/>
            <a:ext cx="6096000" cy="261610"/>
          </a:xfrm>
          <a:prstGeom prst="rect">
            <a:avLst/>
          </a:prstGeom>
        </p:spPr>
        <p:txBody>
          <a:bodyPr>
            <a:spAutoFit/>
          </a:bodyPr>
          <a:lstStyle/>
          <a:p>
            <a:r>
              <a:rPr lang="en-GB" altLang="zh-TW" sz="1100" dirty="0"/>
              <a:t>https://newrepublic.com/article/113571/crevecoeurs-letters-american-farmer-dark-side</a:t>
            </a:r>
            <a:endParaRPr lang="zh-TW" altLang="en-US" sz="1100" dirty="0"/>
          </a:p>
        </p:txBody>
      </p:sp>
    </p:spTree>
    <p:extLst>
      <p:ext uri="{BB962C8B-B14F-4D97-AF65-F5344CB8AC3E}">
        <p14:creationId xmlns:p14="http://schemas.microsoft.com/office/powerpoint/2010/main" val="10108638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Thomas Jefferson</a:t>
            </a:r>
            <a:endParaRPr lang="zh-TW" altLang="en-US" dirty="0"/>
          </a:p>
        </p:txBody>
      </p:sp>
      <p:sp>
        <p:nvSpPr>
          <p:cNvPr id="3" name="Content Placeholder 2"/>
          <p:cNvSpPr>
            <a:spLocks noGrp="1"/>
          </p:cNvSpPr>
          <p:nvPr>
            <p:ph idx="1"/>
          </p:nvPr>
        </p:nvSpPr>
        <p:spPr>
          <a:xfrm>
            <a:off x="1066800" y="2103120"/>
            <a:ext cx="5110480" cy="3849624"/>
          </a:xfrm>
        </p:spPr>
        <p:txBody>
          <a:bodyPr>
            <a:normAutofit/>
          </a:bodyPr>
          <a:lstStyle/>
          <a:p>
            <a:r>
              <a:rPr lang="en-US" altLang="zh-TW" sz="2800" dirty="0" smtClean="0"/>
              <a:t>Thomas Jefferson (1743-1826)</a:t>
            </a:r>
          </a:p>
          <a:p>
            <a:r>
              <a:rPr lang="en-US" altLang="zh-TW" sz="2800" dirty="0" smtClean="0"/>
              <a:t>The third president of the United States (1801-1809; George Washington; John Adams)</a:t>
            </a:r>
          </a:p>
          <a:p>
            <a:r>
              <a:rPr lang="en-US" altLang="zh-TW" sz="2800" i="1" dirty="0" smtClean="0"/>
              <a:t>Notes on the State of Virginia </a:t>
            </a:r>
            <a:r>
              <a:rPr lang="en-US" altLang="zh-TW" sz="2800" dirty="0" smtClean="0"/>
              <a:t>(1785)</a:t>
            </a:r>
            <a:endParaRPr lang="zh-TW" altLang="en-US" sz="2800" dirty="0"/>
          </a:p>
        </p:txBody>
      </p:sp>
      <p:pic>
        <p:nvPicPr>
          <p:cNvPr id="4" name="Picture 3"/>
          <p:cNvPicPr>
            <a:picLocks noChangeAspect="1"/>
          </p:cNvPicPr>
          <p:nvPr/>
        </p:nvPicPr>
        <p:blipFill>
          <a:blip r:embed="rId2"/>
          <a:stretch>
            <a:fillRect/>
          </a:stretch>
        </p:blipFill>
        <p:spPr>
          <a:xfrm>
            <a:off x="7241540" y="952119"/>
            <a:ext cx="4191000" cy="5000625"/>
          </a:xfrm>
          <a:prstGeom prst="rect">
            <a:avLst/>
          </a:prstGeom>
        </p:spPr>
      </p:pic>
      <p:sp>
        <p:nvSpPr>
          <p:cNvPr id="5" name="Rectangle 4"/>
          <p:cNvSpPr/>
          <p:nvPr/>
        </p:nvSpPr>
        <p:spPr>
          <a:xfrm>
            <a:off x="7241540" y="5952744"/>
            <a:ext cx="6096000" cy="261610"/>
          </a:xfrm>
          <a:prstGeom prst="rect">
            <a:avLst/>
          </a:prstGeom>
        </p:spPr>
        <p:txBody>
          <a:bodyPr>
            <a:spAutoFit/>
          </a:bodyPr>
          <a:lstStyle/>
          <a:p>
            <a:r>
              <a:rPr lang="en-GB" altLang="zh-TW" sz="1100" dirty="0"/>
              <a:t>https://en.wikipedia.org/wiki/Notes_on_the_State_of_Virginia#Outline</a:t>
            </a:r>
            <a:endParaRPr lang="zh-TW" altLang="en-US" sz="1100" dirty="0"/>
          </a:p>
        </p:txBody>
      </p:sp>
    </p:spTree>
    <p:extLst>
      <p:ext uri="{BB962C8B-B14F-4D97-AF65-F5344CB8AC3E}">
        <p14:creationId xmlns:p14="http://schemas.microsoft.com/office/powerpoint/2010/main" val="2350373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1635760" y="456292"/>
            <a:ext cx="9233184" cy="5812428"/>
          </a:xfrm>
          <a:prstGeom prst="rect">
            <a:avLst/>
          </a:prstGeom>
        </p:spPr>
      </p:pic>
      <p:sp>
        <p:nvSpPr>
          <p:cNvPr id="5" name="Rectangle 4"/>
          <p:cNvSpPr/>
          <p:nvPr/>
        </p:nvSpPr>
        <p:spPr>
          <a:xfrm>
            <a:off x="8936538" y="6180574"/>
            <a:ext cx="2995564" cy="369332"/>
          </a:xfrm>
          <a:prstGeom prst="rect">
            <a:avLst/>
          </a:prstGeom>
        </p:spPr>
        <p:txBody>
          <a:bodyPr wrap="none">
            <a:spAutoFit/>
          </a:bodyPr>
          <a:lstStyle/>
          <a:p>
            <a:r>
              <a:rPr lang="en-GB" altLang="zh-TW" dirty="0"/>
              <a:t>https://youtu.be/Jy2Ew7vzskc</a:t>
            </a:r>
            <a:endParaRPr lang="zh-TW" altLang="en-US" dirty="0"/>
          </a:p>
        </p:txBody>
      </p:sp>
    </p:spTree>
    <p:extLst>
      <p:ext uri="{BB962C8B-B14F-4D97-AF65-F5344CB8AC3E}">
        <p14:creationId xmlns:p14="http://schemas.microsoft.com/office/powerpoint/2010/main" val="4032070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52081" y="513462"/>
            <a:ext cx="3820160" cy="5744601"/>
          </a:xfrm>
          <a:prstGeom prst="rect">
            <a:avLst/>
          </a:prstGeom>
        </p:spPr>
      </p:pic>
      <p:pic>
        <p:nvPicPr>
          <p:cNvPr id="5" name="Picture 4">
            <a:hlinkClick r:id="rId3"/>
          </p:cNvPr>
          <p:cNvPicPr>
            <a:picLocks noChangeAspect="1"/>
          </p:cNvPicPr>
          <p:nvPr/>
        </p:nvPicPr>
        <p:blipFill>
          <a:blip r:embed="rId4"/>
          <a:stretch>
            <a:fillRect/>
          </a:stretch>
        </p:blipFill>
        <p:spPr>
          <a:xfrm>
            <a:off x="731728" y="2270154"/>
            <a:ext cx="7020352" cy="3956140"/>
          </a:xfrm>
          <a:prstGeom prst="rect">
            <a:avLst/>
          </a:prstGeom>
        </p:spPr>
      </p:pic>
      <p:sp>
        <p:nvSpPr>
          <p:cNvPr id="6" name="Rectangle 5"/>
          <p:cNvSpPr/>
          <p:nvPr/>
        </p:nvSpPr>
        <p:spPr>
          <a:xfrm>
            <a:off x="731727" y="6226294"/>
            <a:ext cx="3174459" cy="369332"/>
          </a:xfrm>
          <a:prstGeom prst="rect">
            <a:avLst/>
          </a:prstGeom>
        </p:spPr>
        <p:txBody>
          <a:bodyPr wrap="none">
            <a:spAutoFit/>
          </a:bodyPr>
          <a:lstStyle/>
          <a:p>
            <a:r>
              <a:rPr lang="en-GB" altLang="zh-TW" dirty="0"/>
              <a:t>https://youtu.be/0Gm3HtijrMQ</a:t>
            </a:r>
            <a:endParaRPr lang="zh-TW" altLang="en-US" dirty="0"/>
          </a:p>
        </p:txBody>
      </p:sp>
      <p:sp>
        <p:nvSpPr>
          <p:cNvPr id="7" name="Title 1"/>
          <p:cNvSpPr>
            <a:spLocks noGrp="1"/>
          </p:cNvSpPr>
          <p:nvPr>
            <p:ph type="title"/>
          </p:nvPr>
        </p:nvSpPr>
        <p:spPr>
          <a:xfrm>
            <a:off x="1066800" y="642594"/>
            <a:ext cx="10058400" cy="1371600"/>
          </a:xfrm>
        </p:spPr>
        <p:txBody>
          <a:bodyPr/>
          <a:lstStyle/>
          <a:p>
            <a:r>
              <a:rPr lang="en-US" altLang="zh-TW" dirty="0" smtClean="0"/>
              <a:t>Sally </a:t>
            </a:r>
            <a:r>
              <a:rPr lang="en-US" altLang="zh-TW" dirty="0" err="1" smtClean="0"/>
              <a:t>Hemings</a:t>
            </a:r>
            <a:endParaRPr lang="zh-TW" altLang="en-US" dirty="0"/>
          </a:p>
        </p:txBody>
      </p:sp>
    </p:spTree>
    <p:extLst>
      <p:ext uri="{BB962C8B-B14F-4D97-AF65-F5344CB8AC3E}">
        <p14:creationId xmlns:p14="http://schemas.microsoft.com/office/powerpoint/2010/main" val="860594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3" y="0"/>
            <a:ext cx="12166112" cy="6858000"/>
          </a:xfrm>
          <a:prstGeom prst="rect">
            <a:avLst/>
          </a:prstGeom>
        </p:spPr>
      </p:pic>
    </p:spTree>
    <p:extLst>
      <p:ext uri="{BB962C8B-B14F-4D97-AF65-F5344CB8AC3E}">
        <p14:creationId xmlns:p14="http://schemas.microsoft.com/office/powerpoint/2010/main" val="17520759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Q &amp; A with Farmer James or Jefferson</a:t>
            </a:r>
            <a:endParaRPr lang="zh-TW" altLang="en-US" dirty="0"/>
          </a:p>
        </p:txBody>
      </p:sp>
      <p:sp>
        <p:nvSpPr>
          <p:cNvPr id="3" name="Content Placeholder 2"/>
          <p:cNvSpPr>
            <a:spLocks noGrp="1"/>
          </p:cNvSpPr>
          <p:nvPr>
            <p:ph idx="1"/>
          </p:nvPr>
        </p:nvSpPr>
        <p:spPr/>
        <p:txBody>
          <a:bodyPr>
            <a:normAutofit/>
          </a:bodyPr>
          <a:lstStyle/>
          <a:p>
            <a:r>
              <a:rPr lang="en-US" altLang="zh-TW" sz="2800" dirty="0" smtClean="0"/>
              <a:t>Work in pairs and write a short dialogue (in Q&amp;A format) between</a:t>
            </a:r>
          </a:p>
          <a:p>
            <a:pPr marL="514350" indent="-514350">
              <a:buFont typeface="+mj-lt"/>
              <a:buAutoNum type="arabicPeriod"/>
            </a:pPr>
            <a:r>
              <a:rPr lang="en-US" altLang="zh-TW" sz="2800" dirty="0" smtClean="0"/>
              <a:t>Farmer James and his London correspondent</a:t>
            </a:r>
          </a:p>
          <a:p>
            <a:pPr marL="514350" indent="-514350">
              <a:buFont typeface="+mj-lt"/>
              <a:buAutoNum type="arabicPeriod"/>
            </a:pPr>
            <a:r>
              <a:rPr lang="en-US" altLang="zh-TW" sz="2800" dirty="0" smtClean="0"/>
              <a:t>Jefferson and Phillis Wheatley</a:t>
            </a:r>
            <a:endParaRPr lang="zh-TW" altLang="en-US" sz="2800" dirty="0"/>
          </a:p>
        </p:txBody>
      </p:sp>
    </p:spTree>
    <p:extLst>
      <p:ext uri="{BB962C8B-B14F-4D97-AF65-F5344CB8AC3E}">
        <p14:creationId xmlns:p14="http://schemas.microsoft.com/office/powerpoint/2010/main" val="27040943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B65ABA3-820C-4D75-9437-9EFA1ADF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0" name="Rectangle 29">
            <a:extLst>
              <a:ext uri="{FF2B5EF4-FFF2-40B4-BE49-F238E27FC236}">
                <a16:creationId xmlns:a16="http://schemas.microsoft.com/office/drawing/2014/main" id="{036BF2FB-90D8-48DB-BD34-D040CDCFF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2" name="Rectangle 31">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a:extLst>
              <a:ext uri="{FF2B5EF4-FFF2-40B4-BE49-F238E27FC236}">
                <a16:creationId xmlns:a16="http://schemas.microsoft.com/office/drawing/2014/main" id="{1054C6CA-D723-4A6A-9734-5910A1729B5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1866" y="1"/>
            <a:ext cx="12191998" cy="6857998"/>
          </a:xfrm>
          <a:prstGeom prst="rect">
            <a:avLst/>
          </a:prstGeom>
        </p:spPr>
      </p:pic>
      <p:sp>
        <p:nvSpPr>
          <p:cNvPr id="34" name="Rectangle 33">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7F5067F-B05A-4CB4-8FEF-12162F4FD7F8}"/>
              </a:ext>
            </a:extLst>
          </p:cNvPr>
          <p:cNvSpPr>
            <a:spLocks noGrp="1"/>
          </p:cNvSpPr>
          <p:nvPr>
            <p:ph type="title"/>
          </p:nvPr>
        </p:nvSpPr>
        <p:spPr>
          <a:xfrm>
            <a:off x="774043" y="727626"/>
            <a:ext cx="4602152" cy="1718225"/>
          </a:xfrm>
        </p:spPr>
        <p:txBody>
          <a:bodyPr vert="horz" lIns="91440" tIns="45720" rIns="91440" bIns="45720" rtlCol="0" anchor="ctr">
            <a:normAutofit/>
          </a:bodyPr>
          <a:lstStyle/>
          <a:p>
            <a:pPr>
              <a:lnSpc>
                <a:spcPct val="90000"/>
              </a:lnSpc>
            </a:pPr>
            <a:r>
              <a:rPr lang="en-US" sz="4800" dirty="0" smtClean="0">
                <a:solidFill>
                  <a:schemeClr val="bg2">
                    <a:lumMod val="50000"/>
                  </a:schemeClr>
                </a:solidFill>
              </a:rPr>
              <a:t>Lecture</a:t>
            </a:r>
            <a:endParaRPr lang="en-US" sz="4800" dirty="0">
              <a:solidFill>
                <a:schemeClr val="bg2">
                  <a:lumMod val="50000"/>
                </a:schemeClr>
              </a:solidFill>
            </a:endParaRPr>
          </a:p>
        </p:txBody>
      </p:sp>
      <p:sp>
        <p:nvSpPr>
          <p:cNvPr id="4" name="Text Placeholder 3">
            <a:extLst>
              <a:ext uri="{FF2B5EF4-FFF2-40B4-BE49-F238E27FC236}">
                <a16:creationId xmlns:a16="http://schemas.microsoft.com/office/drawing/2014/main" id="{29AD4A91-7AB8-40C3-9C11-950FF5FC7DFC}"/>
              </a:ext>
            </a:extLst>
          </p:cNvPr>
          <p:cNvSpPr>
            <a:spLocks noGrp="1"/>
          </p:cNvSpPr>
          <p:nvPr>
            <p:ph type="body" sz="half" idx="2"/>
          </p:nvPr>
        </p:nvSpPr>
        <p:spPr>
          <a:xfrm>
            <a:off x="774043" y="2538920"/>
            <a:ext cx="4602152" cy="3480066"/>
          </a:xfrm>
        </p:spPr>
        <p:txBody>
          <a:bodyPr vert="horz" lIns="91440" tIns="45720" rIns="91440" bIns="45720" rtlCol="0">
            <a:normAutofit/>
          </a:bodyPr>
          <a:lstStyle/>
          <a:p>
            <a:pPr marL="342900" indent="-342900">
              <a:lnSpc>
                <a:spcPct val="100000"/>
              </a:lnSpc>
              <a:buFont typeface="Arial" panose="020B0604020202020204" pitchFamily="34" charset="0"/>
              <a:buChar char="•"/>
            </a:pPr>
            <a:r>
              <a:rPr lang="en-US" sz="2400" b="1" dirty="0" smtClean="0">
                <a:solidFill>
                  <a:schemeClr val="bg2">
                    <a:lumMod val="50000"/>
                  </a:schemeClr>
                </a:solidFill>
              </a:rPr>
              <a:t>Finishing up last week’s PPT</a:t>
            </a:r>
          </a:p>
          <a:p>
            <a:pPr marL="342900" indent="-342900">
              <a:lnSpc>
                <a:spcPct val="100000"/>
              </a:lnSpc>
              <a:buFont typeface="Arial" panose="020B0604020202020204" pitchFamily="34" charset="0"/>
              <a:buChar char="•"/>
            </a:pPr>
            <a:r>
              <a:rPr lang="en-US" sz="2400" b="1" dirty="0" smtClean="0">
                <a:solidFill>
                  <a:schemeClr val="bg2">
                    <a:lumMod val="50000"/>
                  </a:schemeClr>
                </a:solidFill>
              </a:rPr>
              <a:t>Using the language of slavery against the British</a:t>
            </a:r>
            <a:endParaRPr lang="en-US" sz="2400" dirty="0">
              <a:solidFill>
                <a:schemeClr val="bg2">
                  <a:lumMod val="50000"/>
                </a:schemeClr>
              </a:solidFill>
            </a:endParaRPr>
          </a:p>
        </p:txBody>
      </p:sp>
    </p:spTree>
    <p:extLst>
      <p:ext uri="{BB962C8B-B14F-4D97-AF65-F5344CB8AC3E}">
        <p14:creationId xmlns:p14="http://schemas.microsoft.com/office/powerpoint/2010/main" val="13867997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3: Understanding Racism</a:t>
            </a:r>
            <a:endParaRPr lang="zh-TW" altLang="en-US" dirty="0"/>
          </a:p>
        </p:txBody>
      </p:sp>
      <p:pic>
        <p:nvPicPr>
          <p:cNvPr id="4" name="Picture 3"/>
          <p:cNvPicPr>
            <a:picLocks noChangeAspect="1"/>
          </p:cNvPicPr>
          <p:nvPr/>
        </p:nvPicPr>
        <p:blipFill>
          <a:blip r:embed="rId2"/>
          <a:stretch>
            <a:fillRect/>
          </a:stretch>
        </p:blipFill>
        <p:spPr>
          <a:xfrm>
            <a:off x="1357376" y="2126522"/>
            <a:ext cx="6426530" cy="3600635"/>
          </a:xfrm>
          <a:prstGeom prst="rect">
            <a:avLst/>
          </a:prstGeom>
        </p:spPr>
      </p:pic>
      <p:sp>
        <p:nvSpPr>
          <p:cNvPr id="7" name="Rectangle 6"/>
          <p:cNvSpPr/>
          <p:nvPr/>
        </p:nvSpPr>
        <p:spPr>
          <a:xfrm>
            <a:off x="4013306" y="5839485"/>
            <a:ext cx="3899401" cy="369332"/>
          </a:xfrm>
          <a:prstGeom prst="rect">
            <a:avLst/>
          </a:prstGeom>
        </p:spPr>
        <p:txBody>
          <a:bodyPr wrap="none">
            <a:spAutoFit/>
          </a:bodyPr>
          <a:lstStyle/>
          <a:p>
            <a:r>
              <a:rPr lang="en-GB" altLang="zh-TW" dirty="0"/>
              <a:t>https://tw.voicetube.com/videos/104736</a:t>
            </a:r>
            <a:endParaRPr lang="zh-TW" altLang="en-US" dirty="0"/>
          </a:p>
        </p:txBody>
      </p:sp>
    </p:spTree>
    <p:extLst>
      <p:ext uri="{BB962C8B-B14F-4D97-AF65-F5344CB8AC3E}">
        <p14:creationId xmlns:p14="http://schemas.microsoft.com/office/powerpoint/2010/main" val="34365604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 Racism in Taiwan?</a:t>
            </a:r>
            <a:endParaRPr lang="zh-TW" altLang="en-US" dirty="0"/>
          </a:p>
        </p:txBody>
      </p:sp>
      <p:pic>
        <p:nvPicPr>
          <p:cNvPr id="4" name="Picture 3"/>
          <p:cNvPicPr>
            <a:picLocks noChangeAspect="1"/>
          </p:cNvPicPr>
          <p:nvPr/>
        </p:nvPicPr>
        <p:blipFill>
          <a:blip r:embed="rId2"/>
          <a:stretch>
            <a:fillRect/>
          </a:stretch>
        </p:blipFill>
        <p:spPr>
          <a:xfrm>
            <a:off x="2070734" y="1794828"/>
            <a:ext cx="4167488" cy="4167488"/>
          </a:xfrm>
          <a:prstGeom prst="rect">
            <a:avLst/>
          </a:prstGeom>
        </p:spPr>
      </p:pic>
      <p:pic>
        <p:nvPicPr>
          <p:cNvPr id="5" name="Picture 4"/>
          <p:cNvPicPr>
            <a:picLocks noChangeAspect="1"/>
          </p:cNvPicPr>
          <p:nvPr/>
        </p:nvPicPr>
        <p:blipFill>
          <a:blip r:embed="rId3"/>
          <a:stretch>
            <a:fillRect/>
          </a:stretch>
        </p:blipFill>
        <p:spPr>
          <a:xfrm>
            <a:off x="6867525" y="1794828"/>
            <a:ext cx="2844900" cy="4025802"/>
          </a:xfrm>
          <a:prstGeom prst="rect">
            <a:avLst/>
          </a:prstGeom>
        </p:spPr>
      </p:pic>
      <p:sp>
        <p:nvSpPr>
          <p:cNvPr id="6" name="Rectangle 5"/>
          <p:cNvSpPr/>
          <p:nvPr/>
        </p:nvSpPr>
        <p:spPr>
          <a:xfrm>
            <a:off x="2100579" y="4267200"/>
            <a:ext cx="7725343" cy="16951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chemeClr val="tx1"/>
                </a:solidFill>
              </a:rPr>
              <a:t>Do you think Taiwan has racism?</a:t>
            </a:r>
            <a:endParaRPr lang="zh-TW" altLang="en-US" sz="2400" dirty="0">
              <a:solidFill>
                <a:schemeClr val="tx1"/>
              </a:solidFill>
            </a:endParaRPr>
          </a:p>
        </p:txBody>
      </p:sp>
    </p:spTree>
    <p:extLst>
      <p:ext uri="{BB962C8B-B14F-4D97-AF65-F5344CB8AC3E}">
        <p14:creationId xmlns:p14="http://schemas.microsoft.com/office/powerpoint/2010/main" val="31913844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Plan for today</a:t>
            </a:r>
            <a:endParaRPr lang="zh-TW" altLang="en-US" dirty="0"/>
          </a:p>
        </p:txBody>
      </p:sp>
      <p:sp>
        <p:nvSpPr>
          <p:cNvPr id="3" name="Content Placeholder 2"/>
          <p:cNvSpPr>
            <a:spLocks noGrp="1"/>
          </p:cNvSpPr>
          <p:nvPr>
            <p:ph idx="1"/>
          </p:nvPr>
        </p:nvSpPr>
        <p:spPr/>
        <p:txBody>
          <a:bodyPr/>
          <a:lstStyle/>
          <a:p>
            <a:r>
              <a:rPr lang="en-US" altLang="zh-TW" sz="3200" dirty="0" smtClean="0"/>
              <a:t>Peer Teaching: De Crevecoeur and Jefferson</a:t>
            </a:r>
          </a:p>
          <a:p>
            <a:r>
              <a:rPr lang="en-US" altLang="zh-TW" sz="3200" dirty="0" smtClean="0"/>
              <a:t>Activity: Making history come alive</a:t>
            </a:r>
          </a:p>
          <a:p>
            <a:r>
              <a:rPr lang="en-US" altLang="zh-TW" sz="3200" dirty="0" smtClean="0"/>
              <a:t>Lecture:</a:t>
            </a:r>
          </a:p>
          <a:p>
            <a:r>
              <a:rPr lang="en-US" altLang="zh-TW" sz="3200" dirty="0"/>
              <a:t> </a:t>
            </a:r>
            <a:r>
              <a:rPr lang="en-US" altLang="zh-TW" sz="3200" dirty="0" smtClean="0"/>
              <a:t>    Finishing up last week’s PPT </a:t>
            </a:r>
          </a:p>
          <a:p>
            <a:r>
              <a:rPr lang="en-US" altLang="zh-TW" sz="3200" dirty="0" smtClean="0"/>
              <a:t>     Using the language of slavery against the British</a:t>
            </a:r>
          </a:p>
          <a:p>
            <a:endParaRPr lang="zh-TW" altLang="en-US" dirty="0"/>
          </a:p>
        </p:txBody>
      </p:sp>
    </p:spTree>
    <p:extLst>
      <p:ext uri="{BB962C8B-B14F-4D97-AF65-F5344CB8AC3E}">
        <p14:creationId xmlns:p14="http://schemas.microsoft.com/office/powerpoint/2010/main" val="5357914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 Racism in Taiwan</a:t>
            </a:r>
            <a:endParaRPr lang="zh-TW" altLang="en-US" dirty="0"/>
          </a:p>
        </p:txBody>
      </p:sp>
      <p:sp>
        <p:nvSpPr>
          <p:cNvPr id="3" name="Content Placeholder 2"/>
          <p:cNvSpPr>
            <a:spLocks noGrp="1"/>
          </p:cNvSpPr>
          <p:nvPr>
            <p:ph idx="1"/>
          </p:nvPr>
        </p:nvSpPr>
        <p:spPr/>
        <p:txBody>
          <a:bodyPr>
            <a:normAutofit/>
          </a:bodyPr>
          <a:lstStyle/>
          <a:p>
            <a:r>
              <a:rPr lang="en-US" altLang="zh-TW" sz="2800" dirty="0">
                <a:solidFill>
                  <a:schemeClr val="tx1"/>
                </a:solidFill>
              </a:rPr>
              <a:t>Racialization refers to </a:t>
            </a:r>
            <a:r>
              <a:rPr lang="en-US" altLang="zh-TW" sz="2800" dirty="0" smtClean="0">
                <a:solidFill>
                  <a:schemeClr val="tx1"/>
                </a:solidFill>
              </a:rPr>
              <a:t>“a </a:t>
            </a:r>
            <a:r>
              <a:rPr lang="en-US" altLang="zh-TW" sz="2800" dirty="0">
                <a:solidFill>
                  <a:schemeClr val="tx1"/>
                </a:solidFill>
              </a:rPr>
              <a:t>process by which a group </a:t>
            </a:r>
            <a:r>
              <a:rPr lang="en-US" altLang="zh-TW" sz="2800" dirty="0" smtClean="0">
                <a:solidFill>
                  <a:schemeClr val="tx1"/>
                </a:solidFill>
              </a:rPr>
              <a:t>comes to </a:t>
            </a:r>
            <a:r>
              <a:rPr lang="en-US" altLang="zh-TW" sz="2800" dirty="0">
                <a:solidFill>
                  <a:schemeClr val="tx1"/>
                </a:solidFill>
              </a:rPr>
              <a:t>be marked by its </a:t>
            </a:r>
            <a:r>
              <a:rPr lang="en-US" altLang="zh-TW" sz="2800" dirty="0">
                <a:solidFill>
                  <a:srgbClr val="7030A0"/>
                </a:solidFill>
              </a:rPr>
              <a:t>physical and cultural </a:t>
            </a:r>
            <a:r>
              <a:rPr lang="en-US" altLang="zh-TW" sz="2800" dirty="0" smtClean="0">
                <a:solidFill>
                  <a:srgbClr val="7030A0"/>
                </a:solidFill>
              </a:rPr>
              <a:t>distinctiveness</a:t>
            </a:r>
            <a:r>
              <a:rPr lang="en-US" altLang="zh-TW" sz="2800" dirty="0" smtClean="0">
                <a:solidFill>
                  <a:schemeClr val="tx1"/>
                </a:solidFill>
              </a:rPr>
              <a:t>.” The </a:t>
            </a:r>
            <a:r>
              <a:rPr lang="en-US" altLang="zh-TW" sz="2800" dirty="0">
                <a:solidFill>
                  <a:schemeClr val="tx1"/>
                </a:solidFill>
              </a:rPr>
              <a:t>marked </a:t>
            </a:r>
            <a:r>
              <a:rPr lang="en-US" altLang="zh-TW" sz="2800" dirty="0" smtClean="0">
                <a:solidFill>
                  <a:schemeClr val="tx1"/>
                </a:solidFill>
              </a:rPr>
              <a:t>distinctiveness of foreign workers is not limited </a:t>
            </a:r>
            <a:r>
              <a:rPr lang="en-US" altLang="zh-TW" sz="2800" dirty="0">
                <a:solidFill>
                  <a:schemeClr val="tx1"/>
                </a:solidFill>
              </a:rPr>
              <a:t>to their difference from </a:t>
            </a:r>
            <a:r>
              <a:rPr lang="en-US" altLang="zh-TW" sz="2800" dirty="0" smtClean="0">
                <a:solidFill>
                  <a:schemeClr val="tx1"/>
                </a:solidFill>
              </a:rPr>
              <a:t>Taiwanese </a:t>
            </a:r>
            <a:r>
              <a:rPr lang="en-US" altLang="zh-TW" sz="2800" dirty="0">
                <a:solidFill>
                  <a:schemeClr val="tx1"/>
                </a:solidFill>
              </a:rPr>
              <a:t>citizens; their subject positions are also constituted </a:t>
            </a:r>
            <a:r>
              <a:rPr lang="en-US" altLang="zh-TW" sz="2800" dirty="0" smtClean="0">
                <a:solidFill>
                  <a:schemeClr val="tx1"/>
                </a:solidFill>
              </a:rPr>
              <a:t>in </a:t>
            </a:r>
            <a:r>
              <a:rPr lang="en-US" altLang="zh-TW" sz="2800" dirty="0">
                <a:solidFill>
                  <a:schemeClr val="tx1"/>
                </a:solidFill>
              </a:rPr>
              <a:t>relation to other categories of foreigners. </a:t>
            </a:r>
            <a:r>
              <a:rPr lang="en-US" altLang="zh-TW" sz="2800" dirty="0" smtClean="0">
                <a:solidFill>
                  <a:schemeClr val="tx1"/>
                </a:solidFill>
              </a:rPr>
              <a:t>I raise </a:t>
            </a:r>
            <a:r>
              <a:rPr lang="en-US" altLang="zh-TW" sz="2800" dirty="0">
                <a:solidFill>
                  <a:schemeClr val="tx1"/>
                </a:solidFill>
              </a:rPr>
              <a:t>the concept </a:t>
            </a:r>
            <a:r>
              <a:rPr lang="en-US" altLang="zh-TW" sz="2800" dirty="0" smtClean="0">
                <a:solidFill>
                  <a:schemeClr val="tx1"/>
                </a:solidFill>
              </a:rPr>
              <a:t>“</a:t>
            </a:r>
            <a:r>
              <a:rPr lang="en-US" altLang="zh-TW" sz="2800" dirty="0" smtClean="0">
                <a:solidFill>
                  <a:srgbClr val="7030A0"/>
                </a:solidFill>
              </a:rPr>
              <a:t>stratified </a:t>
            </a:r>
            <a:r>
              <a:rPr lang="en-US" altLang="zh-TW" sz="2800" dirty="0" err="1" smtClean="0">
                <a:solidFill>
                  <a:srgbClr val="7030A0"/>
                </a:solidFill>
              </a:rPr>
              <a:t>otherization</a:t>
            </a:r>
            <a:r>
              <a:rPr lang="en-US" altLang="zh-TW" sz="2800" dirty="0" smtClean="0">
                <a:solidFill>
                  <a:schemeClr val="tx1"/>
                </a:solidFill>
              </a:rPr>
              <a:t>” </a:t>
            </a:r>
            <a:r>
              <a:rPr lang="en-US" altLang="zh-TW" sz="2800" dirty="0">
                <a:solidFill>
                  <a:schemeClr val="tx1"/>
                </a:solidFill>
              </a:rPr>
              <a:t>to emphasize the </a:t>
            </a:r>
            <a:r>
              <a:rPr lang="en-US" altLang="zh-TW" sz="2800" dirty="0" smtClean="0">
                <a:solidFill>
                  <a:schemeClr val="tx1"/>
                </a:solidFill>
              </a:rPr>
              <a:t>relational construction </a:t>
            </a:r>
            <a:r>
              <a:rPr lang="en-US" altLang="zh-TW" sz="2800" dirty="0">
                <a:solidFill>
                  <a:schemeClr val="tx1"/>
                </a:solidFill>
              </a:rPr>
              <a:t>of racialized boundaries. </a:t>
            </a:r>
            <a:endParaRPr lang="zh-TW" altLang="en-US" sz="2800" dirty="0">
              <a:solidFill>
                <a:schemeClr val="tx1"/>
              </a:solidFill>
            </a:endParaRPr>
          </a:p>
        </p:txBody>
      </p:sp>
      <p:pic>
        <p:nvPicPr>
          <p:cNvPr id="5" name="Picture 4"/>
          <p:cNvPicPr>
            <a:picLocks noChangeAspect="1"/>
          </p:cNvPicPr>
          <p:nvPr/>
        </p:nvPicPr>
        <p:blipFill>
          <a:blip r:embed="rId2"/>
          <a:stretch>
            <a:fillRect/>
          </a:stretch>
        </p:blipFill>
        <p:spPr>
          <a:xfrm>
            <a:off x="1038993" y="1965960"/>
            <a:ext cx="5461000" cy="3638391"/>
          </a:xfrm>
          <a:prstGeom prst="rect">
            <a:avLst/>
          </a:prstGeom>
        </p:spPr>
      </p:pic>
      <p:pic>
        <p:nvPicPr>
          <p:cNvPr id="6" name="Picture 5"/>
          <p:cNvPicPr>
            <a:picLocks noChangeAspect="1"/>
          </p:cNvPicPr>
          <p:nvPr/>
        </p:nvPicPr>
        <p:blipFill>
          <a:blip r:embed="rId3"/>
          <a:stretch>
            <a:fillRect/>
          </a:stretch>
        </p:blipFill>
        <p:spPr>
          <a:xfrm>
            <a:off x="6499993" y="1965960"/>
            <a:ext cx="4955197" cy="3830948"/>
          </a:xfrm>
          <a:prstGeom prst="rect">
            <a:avLst/>
          </a:prstGeom>
        </p:spPr>
      </p:pic>
    </p:spTree>
    <p:extLst>
      <p:ext uri="{BB962C8B-B14F-4D97-AF65-F5344CB8AC3E}">
        <p14:creationId xmlns:p14="http://schemas.microsoft.com/office/powerpoint/2010/main" val="8516001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 Racism in Taiwan</a:t>
            </a:r>
            <a:endParaRPr lang="zh-TW" altLang="en-US" dirty="0"/>
          </a:p>
        </p:txBody>
      </p:sp>
      <p:sp>
        <p:nvSpPr>
          <p:cNvPr id="3" name="Content Placeholder 2"/>
          <p:cNvSpPr>
            <a:spLocks noGrp="1"/>
          </p:cNvSpPr>
          <p:nvPr>
            <p:ph idx="1"/>
          </p:nvPr>
        </p:nvSpPr>
        <p:spPr>
          <a:xfrm>
            <a:off x="2211885" y="2243408"/>
            <a:ext cx="8111744" cy="3101983"/>
          </a:xfrm>
        </p:spPr>
        <p:txBody>
          <a:bodyPr>
            <a:noAutofit/>
          </a:bodyPr>
          <a:lstStyle/>
          <a:p>
            <a:pPr marL="0" indent="0">
              <a:buNone/>
            </a:pPr>
            <a:r>
              <a:rPr lang="en-US" altLang="zh-TW" sz="2800" dirty="0">
                <a:solidFill>
                  <a:schemeClr val="tx1"/>
                </a:solidFill>
              </a:rPr>
              <a:t>Local newspapers </a:t>
            </a:r>
            <a:r>
              <a:rPr lang="en-US" altLang="zh-TW" sz="2800" dirty="0" smtClean="0">
                <a:solidFill>
                  <a:schemeClr val="tx1"/>
                </a:solidFill>
              </a:rPr>
              <a:t>and magazines often </a:t>
            </a:r>
            <a:r>
              <a:rPr lang="en-US" altLang="zh-TW" sz="2800" dirty="0">
                <a:solidFill>
                  <a:schemeClr val="tx1"/>
                </a:solidFill>
              </a:rPr>
              <a:t>use </a:t>
            </a:r>
            <a:r>
              <a:rPr lang="en-US" altLang="zh-TW" sz="2800" dirty="0">
                <a:solidFill>
                  <a:srgbClr val="7030A0"/>
                </a:solidFill>
              </a:rPr>
              <a:t>sensational </a:t>
            </a:r>
            <a:r>
              <a:rPr lang="en-US" altLang="zh-TW" sz="2800" dirty="0" smtClean="0">
                <a:solidFill>
                  <a:srgbClr val="7030A0"/>
                </a:solidFill>
              </a:rPr>
              <a:t>headlines </a:t>
            </a:r>
            <a:r>
              <a:rPr lang="en-US" altLang="zh-TW" sz="2800" dirty="0" smtClean="0">
                <a:solidFill>
                  <a:schemeClr val="tx1"/>
                </a:solidFill>
              </a:rPr>
              <a:t>to cover </a:t>
            </a:r>
            <a:r>
              <a:rPr lang="en-US" altLang="zh-TW" sz="2800" dirty="0">
                <a:solidFill>
                  <a:schemeClr val="tx1"/>
                </a:solidFill>
              </a:rPr>
              <a:t>stories of contagious </a:t>
            </a:r>
            <a:r>
              <a:rPr lang="en-US" altLang="zh-TW" sz="2800" dirty="0" smtClean="0">
                <a:solidFill>
                  <a:schemeClr val="tx1"/>
                </a:solidFill>
              </a:rPr>
              <a:t>diseases </a:t>
            </a:r>
            <a:r>
              <a:rPr lang="en-US" altLang="zh-TW" sz="2800" dirty="0">
                <a:solidFill>
                  <a:schemeClr val="tx1"/>
                </a:solidFill>
              </a:rPr>
              <a:t>carried by migrant workers, such </a:t>
            </a:r>
            <a:r>
              <a:rPr lang="en-US" altLang="zh-TW" sz="2800" dirty="0" smtClean="0">
                <a:solidFill>
                  <a:schemeClr val="tx1"/>
                </a:solidFill>
              </a:rPr>
              <a:t>as “Parasites</a:t>
            </a:r>
            <a:r>
              <a:rPr lang="en-US" altLang="zh-TW" sz="2800" dirty="0">
                <a:solidFill>
                  <a:schemeClr val="tx1"/>
                </a:solidFill>
              </a:rPr>
              <a:t>: The majority of the carriers are Filipina </a:t>
            </a:r>
            <a:r>
              <a:rPr lang="en-US" altLang="zh-TW" sz="2800" dirty="0" smtClean="0">
                <a:solidFill>
                  <a:schemeClr val="tx1"/>
                </a:solidFill>
              </a:rPr>
              <a:t>maids” </a:t>
            </a:r>
            <a:r>
              <a:rPr lang="en-US" altLang="zh-TW" sz="2800" dirty="0">
                <a:solidFill>
                  <a:schemeClr val="tx1"/>
                </a:solidFill>
              </a:rPr>
              <a:t>and </a:t>
            </a:r>
            <a:r>
              <a:rPr lang="en-US" altLang="zh-TW" sz="2800" dirty="0" smtClean="0">
                <a:solidFill>
                  <a:schemeClr val="tx1"/>
                </a:solidFill>
              </a:rPr>
              <a:t>“Two more </a:t>
            </a:r>
            <a:r>
              <a:rPr lang="en-US" altLang="zh-TW" sz="2800" dirty="0">
                <a:solidFill>
                  <a:schemeClr val="tx1"/>
                </a:solidFill>
              </a:rPr>
              <a:t>AIDS migrant workers found</a:t>
            </a:r>
            <a:r>
              <a:rPr lang="en-US" altLang="zh-TW" sz="2800" dirty="0" smtClean="0">
                <a:solidFill>
                  <a:schemeClr val="tx1"/>
                </a:solidFill>
              </a:rPr>
              <a:t>.” These </a:t>
            </a:r>
            <a:r>
              <a:rPr lang="en-US" altLang="zh-TW" sz="2800" dirty="0">
                <a:solidFill>
                  <a:schemeClr val="tx1"/>
                </a:solidFill>
              </a:rPr>
              <a:t>diseases are often </a:t>
            </a:r>
            <a:r>
              <a:rPr lang="en-US" altLang="zh-TW" sz="2800" dirty="0" smtClean="0">
                <a:solidFill>
                  <a:schemeClr val="tx1"/>
                </a:solidFill>
              </a:rPr>
              <a:t>associated </a:t>
            </a:r>
            <a:r>
              <a:rPr lang="en-US" altLang="zh-TW" sz="2800" dirty="0">
                <a:solidFill>
                  <a:schemeClr val="tx1"/>
                </a:solidFill>
              </a:rPr>
              <a:t>with the living conditions in Southeast Asia, which are </a:t>
            </a:r>
            <a:r>
              <a:rPr lang="en-US" altLang="zh-TW" sz="2800" dirty="0" smtClean="0">
                <a:solidFill>
                  <a:srgbClr val="7030A0"/>
                </a:solidFill>
              </a:rPr>
              <a:t>negatively portrayed as “backward,” “dirty,” </a:t>
            </a:r>
            <a:r>
              <a:rPr lang="en-US" altLang="zh-TW" sz="2800" dirty="0">
                <a:solidFill>
                  <a:srgbClr val="7030A0"/>
                </a:solidFill>
              </a:rPr>
              <a:t>and </a:t>
            </a:r>
            <a:r>
              <a:rPr lang="en-US" altLang="zh-TW" sz="2800" dirty="0" smtClean="0">
                <a:solidFill>
                  <a:srgbClr val="7030A0"/>
                </a:solidFill>
              </a:rPr>
              <a:t>“uncivilized” </a:t>
            </a:r>
            <a:r>
              <a:rPr lang="en-US" altLang="zh-TW" sz="2800" dirty="0" smtClean="0">
                <a:solidFill>
                  <a:schemeClr val="tx1"/>
                </a:solidFill>
              </a:rPr>
              <a:t>among </a:t>
            </a:r>
            <a:r>
              <a:rPr lang="en-US" altLang="zh-TW" sz="2800" dirty="0">
                <a:solidFill>
                  <a:schemeClr val="tx1"/>
                </a:solidFill>
              </a:rPr>
              <a:t>the </a:t>
            </a:r>
            <a:r>
              <a:rPr lang="en-US" altLang="zh-TW" sz="2800" dirty="0" smtClean="0">
                <a:solidFill>
                  <a:schemeClr val="tx1"/>
                </a:solidFill>
              </a:rPr>
              <a:t>Taiwanese</a:t>
            </a:r>
            <a:r>
              <a:rPr lang="zh-TW" altLang="en-US" sz="2800" dirty="0" smtClean="0">
                <a:solidFill>
                  <a:schemeClr val="tx1"/>
                </a:solidFill>
              </a:rPr>
              <a:t> </a:t>
            </a:r>
            <a:r>
              <a:rPr lang="en-US" altLang="zh-TW" sz="2800" dirty="0" smtClean="0">
                <a:solidFill>
                  <a:schemeClr val="tx1"/>
                </a:solidFill>
              </a:rPr>
              <a:t>public</a:t>
            </a:r>
            <a:r>
              <a:rPr lang="en-US" altLang="zh-TW" sz="2800" dirty="0">
                <a:solidFill>
                  <a:schemeClr val="tx1"/>
                </a:solidFill>
              </a:rPr>
              <a:t>. </a:t>
            </a:r>
            <a:endParaRPr lang="zh-TW" altLang="en-US" sz="2800" dirty="0">
              <a:solidFill>
                <a:schemeClr val="tx1"/>
              </a:solidFill>
            </a:endParaRPr>
          </a:p>
        </p:txBody>
      </p:sp>
    </p:spTree>
    <p:extLst>
      <p:ext uri="{BB962C8B-B14F-4D97-AF65-F5344CB8AC3E}">
        <p14:creationId xmlns:p14="http://schemas.microsoft.com/office/powerpoint/2010/main" val="7410121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a:t>
            </a:r>
            <a:r>
              <a:rPr lang="zh-TW" altLang="en-US" dirty="0" smtClean="0"/>
              <a:t> </a:t>
            </a:r>
            <a:r>
              <a:rPr lang="en-US" altLang="zh-TW" dirty="0" smtClean="0"/>
              <a:t>Racism in Taiwan</a:t>
            </a:r>
            <a:endParaRPr lang="zh-TW" altLang="en-US" dirty="0"/>
          </a:p>
        </p:txBody>
      </p:sp>
      <p:pic>
        <p:nvPicPr>
          <p:cNvPr id="4" name="Picture 3"/>
          <p:cNvPicPr>
            <a:picLocks noChangeAspect="1"/>
          </p:cNvPicPr>
          <p:nvPr/>
        </p:nvPicPr>
        <p:blipFill>
          <a:blip r:embed="rId2"/>
          <a:stretch>
            <a:fillRect/>
          </a:stretch>
        </p:blipFill>
        <p:spPr>
          <a:xfrm>
            <a:off x="479310" y="2550696"/>
            <a:ext cx="11485400" cy="3313764"/>
          </a:xfrm>
          <a:prstGeom prst="rect">
            <a:avLst/>
          </a:prstGeom>
        </p:spPr>
      </p:pic>
    </p:spTree>
    <p:extLst>
      <p:ext uri="{BB962C8B-B14F-4D97-AF65-F5344CB8AC3E}">
        <p14:creationId xmlns:p14="http://schemas.microsoft.com/office/powerpoint/2010/main" val="83600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 Racism in Taiwan</a:t>
            </a:r>
            <a:endParaRPr lang="zh-TW" altLang="en-US" dirty="0"/>
          </a:p>
        </p:txBody>
      </p:sp>
      <p:pic>
        <p:nvPicPr>
          <p:cNvPr id="4" name="Picture 3"/>
          <p:cNvPicPr>
            <a:picLocks noChangeAspect="1"/>
          </p:cNvPicPr>
          <p:nvPr/>
        </p:nvPicPr>
        <p:blipFill>
          <a:blip r:embed="rId2"/>
          <a:stretch>
            <a:fillRect/>
          </a:stretch>
        </p:blipFill>
        <p:spPr>
          <a:xfrm>
            <a:off x="1212783" y="1637244"/>
            <a:ext cx="9692640" cy="4824718"/>
          </a:xfrm>
          <a:prstGeom prst="rect">
            <a:avLst/>
          </a:prstGeom>
        </p:spPr>
      </p:pic>
    </p:spTree>
    <p:extLst>
      <p:ext uri="{BB962C8B-B14F-4D97-AF65-F5344CB8AC3E}">
        <p14:creationId xmlns:p14="http://schemas.microsoft.com/office/powerpoint/2010/main" val="30521581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4: Racism in Taiwan</a:t>
            </a:r>
            <a:endParaRPr lang="zh-TW" altLang="en-US" dirty="0"/>
          </a:p>
        </p:txBody>
      </p:sp>
      <p:pic>
        <p:nvPicPr>
          <p:cNvPr id="4" name="Picture 3"/>
          <p:cNvPicPr>
            <a:picLocks noChangeAspect="1"/>
          </p:cNvPicPr>
          <p:nvPr/>
        </p:nvPicPr>
        <p:blipFill>
          <a:blip r:embed="rId2"/>
          <a:stretch>
            <a:fillRect/>
          </a:stretch>
        </p:blipFill>
        <p:spPr>
          <a:xfrm>
            <a:off x="2608447" y="1745524"/>
            <a:ext cx="6814686" cy="4417034"/>
          </a:xfrm>
          <a:prstGeom prst="rect">
            <a:avLst/>
          </a:prstGeom>
        </p:spPr>
      </p:pic>
      <p:sp>
        <p:nvSpPr>
          <p:cNvPr id="5" name="Rectangle 4"/>
          <p:cNvSpPr/>
          <p:nvPr/>
        </p:nvSpPr>
        <p:spPr>
          <a:xfrm>
            <a:off x="8454189" y="6162558"/>
            <a:ext cx="3150414" cy="369332"/>
          </a:xfrm>
          <a:prstGeom prst="rect">
            <a:avLst/>
          </a:prstGeom>
        </p:spPr>
        <p:txBody>
          <a:bodyPr wrap="none">
            <a:spAutoFit/>
          </a:bodyPr>
          <a:lstStyle/>
          <a:p>
            <a:r>
              <a:rPr lang="en-GB" altLang="zh-TW" dirty="0"/>
              <a:t>https://youtu.be/X-pHPHG60iM</a:t>
            </a:r>
            <a:endParaRPr lang="zh-TW" altLang="en-US" dirty="0"/>
          </a:p>
        </p:txBody>
      </p:sp>
    </p:spTree>
    <p:extLst>
      <p:ext uri="{BB962C8B-B14F-4D97-AF65-F5344CB8AC3E}">
        <p14:creationId xmlns:p14="http://schemas.microsoft.com/office/powerpoint/2010/main" val="704909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cap="none" dirty="0" smtClean="0"/>
              <a:t>Using the Language </a:t>
            </a:r>
            <a:r>
              <a:rPr lang="en-US" altLang="zh-TW" cap="none" dirty="0"/>
              <a:t>o</a:t>
            </a:r>
            <a:r>
              <a:rPr lang="en-US" altLang="zh-TW" cap="none" dirty="0" smtClean="0"/>
              <a:t>f Slavery Against the British</a:t>
            </a:r>
            <a:endParaRPr lang="zh-TW" altLang="en-US" cap="none" dirty="0"/>
          </a:p>
        </p:txBody>
      </p:sp>
      <p:sp>
        <p:nvSpPr>
          <p:cNvPr id="3" name="Text Placeholder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74153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8" name="Rectangle 107">
            <a:extLst>
              <a:ext uri="{FF2B5EF4-FFF2-40B4-BE49-F238E27FC236}">
                <a16:creationId xmlns:a16="http://schemas.microsoft.com/office/drawing/2014/main"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0" name="Rectangle 109">
            <a:extLst>
              <a:ext uri="{FF2B5EF4-FFF2-40B4-BE49-F238E27FC236}">
                <a16:creationId xmlns:a16="http://schemas.microsoft.com/office/drawing/2014/main"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12" name="Rectangle 111">
            <a:extLst>
              <a:ext uri="{FF2B5EF4-FFF2-40B4-BE49-F238E27FC236}">
                <a16:creationId xmlns:a16="http://schemas.microsoft.com/office/drawing/2014/main"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14" name="Group 113">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15" name="Straight Connector 114">
              <a:extLst>
                <a:ext uri="{FF2B5EF4-FFF2-40B4-BE49-F238E27FC236}">
                  <a16:creationId xmlns:a16="http://schemas.microsoft.com/office/drawing/2014/main"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19" name="Rectangle 118">
            <a:extLst>
              <a:ext uri="{FF2B5EF4-FFF2-40B4-BE49-F238E27FC236}">
                <a16:creationId xmlns:a16="http://schemas.microsoft.com/office/drawing/2014/main"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Laptop and notebook on the table">
            <a:extLst>
              <a:ext uri="{FF2B5EF4-FFF2-40B4-BE49-F238E27FC236}">
                <a16:creationId xmlns:a16="http://schemas.microsoft.com/office/drawing/2014/main" id="{201D9675-DFD6-4198-A186-4B82257CEE93}"/>
              </a:ext>
            </a:extLst>
          </p:cNvPr>
          <p:cNvPicPr>
            <a:picLocks noGrp="1" noChangeAspect="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7" y="10"/>
            <a:ext cx="12191982" cy="6857990"/>
          </a:xfrm>
          <a:prstGeom prst="rect">
            <a:avLst/>
          </a:prstGeom>
        </p:spPr>
      </p:pic>
      <p:sp>
        <p:nvSpPr>
          <p:cNvPr id="121" name="Rectangle 120">
            <a:extLst>
              <a:ext uri="{FF2B5EF4-FFF2-40B4-BE49-F238E27FC236}">
                <a16:creationId xmlns:a16="http://schemas.microsoft.com/office/drawing/2014/main"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123" name="Rectangle 122">
            <a:extLst>
              <a:ext uri="{FF2B5EF4-FFF2-40B4-BE49-F238E27FC236}">
                <a16:creationId xmlns:a16="http://schemas.microsoft.com/office/drawing/2014/main"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3" name="Title 2">
            <a:extLst>
              <a:ext uri="{FF2B5EF4-FFF2-40B4-BE49-F238E27FC236}">
                <a16:creationId xmlns:a16="http://schemas.microsoft.com/office/drawing/2014/main" id="{E5AD4937-CA34-4C89-9BAF-9E011BE5736D}"/>
              </a:ext>
            </a:extLst>
          </p:cNvPr>
          <p:cNvSpPr>
            <a:spLocks noGrp="1"/>
          </p:cNvSpPr>
          <p:nvPr>
            <p:ph type="title"/>
          </p:nvPr>
        </p:nvSpPr>
        <p:spPr>
          <a:xfrm>
            <a:off x="1276055" y="2350016"/>
            <a:ext cx="4775075" cy="2532879"/>
          </a:xfrm>
        </p:spPr>
        <p:txBody>
          <a:bodyPr vert="horz" lIns="91440" tIns="45720" rIns="91440" bIns="45720" rtlCol="0" anchor="ctr">
            <a:normAutofit/>
          </a:bodyPr>
          <a:lstStyle/>
          <a:p>
            <a:pPr algn="ctr">
              <a:lnSpc>
                <a:spcPct val="83000"/>
              </a:lnSpc>
            </a:pPr>
            <a:r>
              <a:rPr lang="en-US" sz="4400" spc="-100" dirty="0" smtClean="0"/>
              <a:t>Revolutionary leaders borrowed the language of slavery   </a:t>
            </a:r>
            <a:endParaRPr lang="en-US" sz="4400" spc="-100" dirty="0"/>
          </a:p>
        </p:txBody>
      </p:sp>
      <p:sp>
        <p:nvSpPr>
          <p:cNvPr id="5" name="Rectangle 4"/>
          <p:cNvSpPr/>
          <p:nvPr/>
        </p:nvSpPr>
        <p:spPr>
          <a:xfrm>
            <a:off x="1103272" y="5131418"/>
            <a:ext cx="8444556" cy="923330"/>
          </a:xfrm>
          <a:prstGeom prst="rect">
            <a:avLst/>
          </a:prstGeom>
          <a:solidFill>
            <a:schemeClr val="bg1"/>
          </a:solidFill>
        </p:spPr>
        <p:txBody>
          <a:bodyPr wrap="none" lIns="91440" tIns="45720" rIns="91440" bIns="45720">
            <a:spAutoFit/>
          </a:bodyPr>
          <a:lstStyle/>
          <a:p>
            <a:pPr algn="ctr"/>
            <a:r>
              <a:rPr lang="en-US" altLang="zh-TW"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to talk about something else</a:t>
            </a:r>
            <a:endParaRPr lang="en-US" altLang="zh-TW"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103380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464800" cy="1371600"/>
          </a:xfrm>
        </p:spPr>
        <p:txBody>
          <a:bodyPr>
            <a:normAutofit fontScale="90000"/>
          </a:bodyPr>
          <a:lstStyle/>
          <a:p>
            <a:r>
              <a:rPr lang="en-US" altLang="zh-TW" dirty="0" smtClean="0"/>
              <a:t> Strategy 1: Slavery is an “European” invention</a:t>
            </a:r>
            <a:endParaRPr lang="zh-TW" altLang="en-US" dirty="0"/>
          </a:p>
        </p:txBody>
      </p:sp>
      <p:sp>
        <p:nvSpPr>
          <p:cNvPr id="3" name="Content Placeholder 2"/>
          <p:cNvSpPr>
            <a:spLocks noGrp="1"/>
          </p:cNvSpPr>
          <p:nvPr>
            <p:ph idx="1"/>
          </p:nvPr>
        </p:nvSpPr>
        <p:spPr>
          <a:xfrm>
            <a:off x="1066800" y="2214880"/>
            <a:ext cx="10058400" cy="3849624"/>
          </a:xfrm>
        </p:spPr>
        <p:txBody>
          <a:bodyPr>
            <a:normAutofit/>
          </a:bodyPr>
          <a:lstStyle/>
          <a:p>
            <a:r>
              <a:rPr lang="en-US" altLang="zh-TW" sz="3200" dirty="0"/>
              <a:t>Shortly after the American Revolution, South Carolina historian Alexander </a:t>
            </a:r>
            <a:r>
              <a:rPr lang="en-US" altLang="zh-TW" sz="3200" dirty="0" err="1"/>
              <a:t>Hewatt</a:t>
            </a:r>
            <a:r>
              <a:rPr lang="en-US" altLang="zh-TW" sz="3200" dirty="0"/>
              <a:t> wrote that “upon the slightest reflection all men must confess that those Africans, whom the powers of Europe have conspired to enslave, are by nature equally free and independent . . . as Europeans themselves” (</a:t>
            </a:r>
            <a:r>
              <a:rPr lang="en-US" altLang="zh-TW" sz="3200" dirty="0" err="1"/>
              <a:t>qtd</a:t>
            </a:r>
            <a:r>
              <a:rPr lang="en-US" altLang="zh-TW" sz="3200" dirty="0"/>
              <a:t>. in Hoffer, </a:t>
            </a:r>
            <a:r>
              <a:rPr lang="en-US" altLang="zh-TW" sz="3200" i="1" dirty="0"/>
              <a:t>Cry Liberty </a:t>
            </a:r>
            <a:r>
              <a:rPr lang="en-US" altLang="zh-TW" sz="3200" dirty="0"/>
              <a:t>134).</a:t>
            </a:r>
            <a:endParaRPr lang="zh-TW" altLang="en-US" sz="3200" dirty="0"/>
          </a:p>
        </p:txBody>
      </p:sp>
    </p:spTree>
    <p:extLst>
      <p:ext uri="{BB962C8B-B14F-4D97-AF65-F5344CB8AC3E}">
        <p14:creationId xmlns:p14="http://schemas.microsoft.com/office/powerpoint/2010/main" val="393174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214880"/>
            <a:ext cx="10058400" cy="3849624"/>
          </a:xfrm>
        </p:spPr>
        <p:txBody>
          <a:bodyPr>
            <a:normAutofit/>
          </a:bodyPr>
          <a:lstStyle/>
          <a:p>
            <a:r>
              <a:rPr lang="en-US" altLang="zh-TW" sz="3200" dirty="0"/>
              <a:t>Shortly after the American Revolution, South Carolina historian Alexander </a:t>
            </a:r>
            <a:r>
              <a:rPr lang="en-US" altLang="zh-TW" sz="3200" dirty="0" err="1"/>
              <a:t>Hewatt</a:t>
            </a:r>
            <a:r>
              <a:rPr lang="en-US" altLang="zh-TW" sz="3200" dirty="0"/>
              <a:t> wrote that “upon the slightest reflection all men must confess that those Africans, whom </a:t>
            </a:r>
            <a:r>
              <a:rPr lang="en-US" altLang="zh-TW" sz="3200" dirty="0">
                <a:solidFill>
                  <a:srgbClr val="C00000"/>
                </a:solidFill>
              </a:rPr>
              <a:t>the powers of Europe have conspired to enslave</a:t>
            </a:r>
            <a:r>
              <a:rPr lang="en-US" altLang="zh-TW" sz="3200" dirty="0"/>
              <a:t>, are by nature equally free and independent . . . as Europeans themselves” (</a:t>
            </a:r>
            <a:r>
              <a:rPr lang="en-US" altLang="zh-TW" sz="3200" dirty="0" err="1"/>
              <a:t>qtd</a:t>
            </a:r>
            <a:r>
              <a:rPr lang="en-US" altLang="zh-TW" sz="3200" dirty="0"/>
              <a:t>. in Hoffer, </a:t>
            </a:r>
            <a:r>
              <a:rPr lang="en-US" altLang="zh-TW" sz="3200" i="1" dirty="0"/>
              <a:t>Cry Liberty </a:t>
            </a:r>
            <a:r>
              <a:rPr lang="en-US" altLang="zh-TW" sz="3200" dirty="0"/>
              <a:t>134).</a:t>
            </a:r>
            <a:endParaRPr lang="zh-TW" altLang="en-US" sz="3200" dirty="0"/>
          </a:p>
        </p:txBody>
      </p:sp>
      <p:sp>
        <p:nvSpPr>
          <p:cNvPr id="6" name="Title 1"/>
          <p:cNvSpPr>
            <a:spLocks noGrp="1"/>
          </p:cNvSpPr>
          <p:nvPr>
            <p:ph type="title"/>
          </p:nvPr>
        </p:nvSpPr>
        <p:spPr>
          <a:xfrm>
            <a:off x="1066800" y="642594"/>
            <a:ext cx="10464800" cy="1371600"/>
          </a:xfrm>
        </p:spPr>
        <p:txBody>
          <a:bodyPr>
            <a:normAutofit fontScale="90000"/>
          </a:bodyPr>
          <a:lstStyle/>
          <a:p>
            <a:r>
              <a:rPr lang="en-US" altLang="zh-TW" dirty="0" smtClean="0"/>
              <a:t> Strategy 1: Slavery is an “European” invention</a:t>
            </a:r>
            <a:endParaRPr lang="zh-TW" altLang="en-US" dirty="0"/>
          </a:p>
        </p:txBody>
      </p:sp>
    </p:spTree>
    <p:extLst>
      <p:ext uri="{BB962C8B-B14F-4D97-AF65-F5344CB8AC3E}">
        <p14:creationId xmlns:p14="http://schemas.microsoft.com/office/powerpoint/2010/main" val="3661522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Strategy 2: White Americans are slaves, too</a:t>
            </a:r>
            <a:endParaRPr lang="zh-TW" altLang="en-US" dirty="0"/>
          </a:p>
        </p:txBody>
      </p:sp>
      <p:sp>
        <p:nvSpPr>
          <p:cNvPr id="3" name="Content Placeholder 2"/>
          <p:cNvSpPr>
            <a:spLocks noGrp="1"/>
          </p:cNvSpPr>
          <p:nvPr>
            <p:ph idx="1"/>
          </p:nvPr>
        </p:nvSpPr>
        <p:spPr/>
        <p:txBody>
          <a:bodyPr/>
          <a:lstStyle/>
          <a:p>
            <a:r>
              <a:rPr lang="en-US" altLang="zh-TW" dirty="0"/>
              <a:t> </a:t>
            </a:r>
            <a:r>
              <a:rPr lang="en-US" altLang="zh-TW" sz="3200" dirty="0"/>
              <a:t>Single acts of tyranny may be ascribed to the accidental opinion of a day; but a series of oppressions, begun at a distinguished period, and pursued unalterably through every change of ministers, too plainly prove a deliberate and systematical plan of reducing us to slavery</a:t>
            </a:r>
            <a:r>
              <a:rPr lang="en-US" altLang="zh-TW" sz="3200" dirty="0" smtClean="0"/>
              <a:t>. (Jefferson, “A Summary View of the Rights of British America”)</a:t>
            </a:r>
          </a:p>
          <a:p>
            <a:pPr marL="0" indent="0">
              <a:buNone/>
            </a:pPr>
            <a:endParaRPr lang="zh-TW" altLang="en-US" sz="3200" dirty="0"/>
          </a:p>
        </p:txBody>
      </p:sp>
      <p:sp>
        <p:nvSpPr>
          <p:cNvPr id="4" name="Rectangle 3"/>
          <p:cNvSpPr/>
          <p:nvPr/>
        </p:nvSpPr>
        <p:spPr>
          <a:xfrm>
            <a:off x="8564294" y="6214390"/>
            <a:ext cx="3270447" cy="261610"/>
          </a:xfrm>
          <a:prstGeom prst="rect">
            <a:avLst/>
          </a:prstGeom>
        </p:spPr>
        <p:txBody>
          <a:bodyPr wrap="none">
            <a:spAutoFit/>
          </a:bodyPr>
          <a:lstStyle/>
          <a:p>
            <a:r>
              <a:rPr lang="en-GB" altLang="zh-TW" sz="1100" dirty="0"/>
              <a:t>https://avalon.law.yale.edu/18th_century/jeffsumm.asp</a:t>
            </a:r>
            <a:endParaRPr lang="zh-TW" altLang="en-US" sz="1100" dirty="0"/>
          </a:p>
        </p:txBody>
      </p:sp>
    </p:spTree>
    <p:extLst>
      <p:ext uri="{BB962C8B-B14F-4D97-AF65-F5344CB8AC3E}">
        <p14:creationId xmlns:p14="http://schemas.microsoft.com/office/powerpoint/2010/main" val="231999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3"/>
            <a:ext cx="12192000" cy="6856733"/>
          </a:xfrm>
          <a:prstGeom prst="rect">
            <a:avLst/>
          </a:prstGeom>
        </p:spPr>
      </p:pic>
    </p:spTree>
    <p:extLst>
      <p:ext uri="{BB962C8B-B14F-4D97-AF65-F5344CB8AC3E}">
        <p14:creationId xmlns:p14="http://schemas.microsoft.com/office/powerpoint/2010/main" val="32237830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TW" dirty="0"/>
              <a:t> </a:t>
            </a:r>
            <a:r>
              <a:rPr lang="en-US" altLang="zh-TW" sz="3200" dirty="0"/>
              <a:t>Single acts of tyranny may be ascribed to the accidental opinion of a day; but a series of oppressions, begun at a distinguished period, and pursued unalterably through every change of ministers, too plainly prove </a:t>
            </a:r>
            <a:r>
              <a:rPr lang="en-US" altLang="zh-TW" sz="3200" dirty="0">
                <a:solidFill>
                  <a:srgbClr val="C00000"/>
                </a:solidFill>
              </a:rPr>
              <a:t>a deliberate and systematical plan of reducing us to slavery</a:t>
            </a:r>
            <a:r>
              <a:rPr lang="en-US" altLang="zh-TW" sz="3200" dirty="0" smtClean="0">
                <a:solidFill>
                  <a:srgbClr val="C00000"/>
                </a:solidFill>
              </a:rPr>
              <a:t>. </a:t>
            </a:r>
            <a:r>
              <a:rPr lang="en-US" altLang="zh-TW" sz="3200" dirty="0" smtClean="0"/>
              <a:t>(Jefferson, “A Summary View of the Rights of British America”)</a:t>
            </a:r>
          </a:p>
          <a:p>
            <a:pPr marL="0" indent="0">
              <a:buNone/>
            </a:pPr>
            <a:endParaRPr lang="zh-TW" altLang="en-US" sz="3200" dirty="0"/>
          </a:p>
        </p:txBody>
      </p:sp>
      <p:sp>
        <p:nvSpPr>
          <p:cNvPr id="4" name="Rectangle 3"/>
          <p:cNvSpPr/>
          <p:nvPr/>
        </p:nvSpPr>
        <p:spPr>
          <a:xfrm>
            <a:off x="8564294" y="6214390"/>
            <a:ext cx="3270447" cy="261610"/>
          </a:xfrm>
          <a:prstGeom prst="rect">
            <a:avLst/>
          </a:prstGeom>
        </p:spPr>
        <p:txBody>
          <a:bodyPr wrap="none">
            <a:spAutoFit/>
          </a:bodyPr>
          <a:lstStyle/>
          <a:p>
            <a:r>
              <a:rPr lang="en-GB" altLang="zh-TW" sz="1100" dirty="0"/>
              <a:t>https://avalon.law.yale.edu/18th_century/jeffsumm.asp</a:t>
            </a:r>
            <a:endParaRPr lang="zh-TW" altLang="en-US" sz="1100" dirty="0"/>
          </a:p>
        </p:txBody>
      </p:sp>
      <p:sp>
        <p:nvSpPr>
          <p:cNvPr id="6" name="Title 1"/>
          <p:cNvSpPr>
            <a:spLocks noGrp="1"/>
          </p:cNvSpPr>
          <p:nvPr>
            <p:ph type="title"/>
          </p:nvPr>
        </p:nvSpPr>
        <p:spPr>
          <a:xfrm>
            <a:off x="1066800" y="642594"/>
            <a:ext cx="10058400" cy="1371600"/>
          </a:xfrm>
        </p:spPr>
        <p:txBody>
          <a:bodyPr>
            <a:normAutofit fontScale="90000"/>
          </a:bodyPr>
          <a:lstStyle/>
          <a:p>
            <a:r>
              <a:rPr lang="en-US" altLang="zh-TW" dirty="0" smtClean="0"/>
              <a:t>Strategy 2: White Americans are slaves, too</a:t>
            </a:r>
            <a:endParaRPr lang="zh-TW" altLang="en-US" dirty="0"/>
          </a:p>
        </p:txBody>
      </p:sp>
    </p:spTree>
    <p:extLst>
      <p:ext uri="{BB962C8B-B14F-4D97-AF65-F5344CB8AC3E}">
        <p14:creationId xmlns:p14="http://schemas.microsoft.com/office/powerpoint/2010/main" val="3568055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Result: Slaves’ sufferings disappear</a:t>
            </a:r>
            <a:endParaRPr lang="zh-TW" altLang="en-US" dirty="0"/>
          </a:p>
        </p:txBody>
      </p:sp>
      <p:sp>
        <p:nvSpPr>
          <p:cNvPr id="3" name="Content Placeholder 2"/>
          <p:cNvSpPr>
            <a:spLocks noGrp="1"/>
          </p:cNvSpPr>
          <p:nvPr>
            <p:ph idx="1"/>
          </p:nvPr>
        </p:nvSpPr>
        <p:spPr>
          <a:xfrm>
            <a:off x="1066800" y="2014194"/>
            <a:ext cx="10403840" cy="3849624"/>
          </a:xfrm>
        </p:spPr>
        <p:txBody>
          <a:bodyPr>
            <a:noAutofit/>
          </a:bodyPr>
          <a:lstStyle/>
          <a:p>
            <a:r>
              <a:rPr lang="en-US" altLang="zh-TW" sz="3200" dirty="0"/>
              <a:t> In the midst of the American Revolution, Thomas Paine fervidly called upon the people of the colonies to fight for their independence, claiming that Britain was in fact treating them as slaves: “Britain, with an army to enforce her tyranny, has declared, that she has a right (not only to TAX) but ‘to BIND us in ALL CASES WHATSOEVER,’ and if being bound in that manner is not slavery, then is there not such a thing as slavery upon earth” (“The American Crisis, Number I” </a:t>
            </a:r>
            <a:r>
              <a:rPr lang="en-US" altLang="zh-TW" sz="3200" dirty="0" smtClean="0"/>
              <a:t>91)</a:t>
            </a:r>
            <a:endParaRPr lang="zh-TW" altLang="en-US" sz="4800" dirty="0"/>
          </a:p>
        </p:txBody>
      </p:sp>
    </p:spTree>
    <p:extLst>
      <p:ext uri="{BB962C8B-B14F-4D97-AF65-F5344CB8AC3E}">
        <p14:creationId xmlns:p14="http://schemas.microsoft.com/office/powerpoint/2010/main" val="3620372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Result: S</a:t>
            </a:r>
            <a:r>
              <a:rPr lang="en-US" altLang="zh-TW" dirty="0" smtClean="0"/>
              <a:t>laves</a:t>
            </a:r>
            <a:r>
              <a:rPr lang="en-US" altLang="zh-TW" dirty="0"/>
              <a:t>’ sufferings disappear</a:t>
            </a:r>
            <a:endParaRPr lang="zh-TW" altLang="en-US" dirty="0"/>
          </a:p>
        </p:txBody>
      </p:sp>
      <p:sp>
        <p:nvSpPr>
          <p:cNvPr id="3" name="Content Placeholder 2"/>
          <p:cNvSpPr>
            <a:spLocks noGrp="1"/>
          </p:cNvSpPr>
          <p:nvPr>
            <p:ph idx="1"/>
          </p:nvPr>
        </p:nvSpPr>
        <p:spPr>
          <a:xfrm>
            <a:off x="1066800" y="2014194"/>
            <a:ext cx="10403840" cy="3849624"/>
          </a:xfrm>
        </p:spPr>
        <p:txBody>
          <a:bodyPr>
            <a:noAutofit/>
          </a:bodyPr>
          <a:lstStyle/>
          <a:p>
            <a:r>
              <a:rPr lang="en-US" altLang="zh-TW" sz="3200" dirty="0"/>
              <a:t> In the midst of the American Revolution, Thomas Paine fervidly called upon the people of the colonies to fight for their independence, claiming that Britain was in fact treating them as slaves: “Britain, with an army to enforce her tyranny, has declared, that she has a right (not only to TAX) but ‘to BIND us in ALL CASES WHATSOEVER,’ and </a:t>
            </a:r>
            <a:r>
              <a:rPr lang="en-US" altLang="zh-TW" sz="3200" dirty="0">
                <a:solidFill>
                  <a:srgbClr val="C00000"/>
                </a:solidFill>
              </a:rPr>
              <a:t>if being bound in that manner is not slavery, then is there not such a thing as slavery upon earth</a:t>
            </a:r>
            <a:r>
              <a:rPr lang="en-US" altLang="zh-TW" sz="3200" dirty="0"/>
              <a:t>” (“The American Crisis, Number I” </a:t>
            </a:r>
            <a:r>
              <a:rPr lang="en-US" altLang="zh-TW" sz="3200" dirty="0" smtClean="0"/>
              <a:t>91)</a:t>
            </a:r>
            <a:endParaRPr lang="zh-TW" altLang="en-US" sz="4800" dirty="0"/>
          </a:p>
        </p:txBody>
      </p:sp>
    </p:spTree>
    <p:extLst>
      <p:ext uri="{BB962C8B-B14F-4D97-AF65-F5344CB8AC3E}">
        <p14:creationId xmlns:p14="http://schemas.microsoft.com/office/powerpoint/2010/main" val="28649725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548" b="15570"/>
          <a:stretch/>
        </p:blipFill>
        <p:spPr>
          <a:xfrm>
            <a:off x="2844165" y="342900"/>
            <a:ext cx="6153150" cy="6162040"/>
          </a:xfrm>
          <a:prstGeom prst="rect">
            <a:avLst/>
          </a:prstGeom>
        </p:spPr>
      </p:pic>
    </p:spTree>
    <p:extLst>
      <p:ext uri="{BB962C8B-B14F-4D97-AF65-F5344CB8AC3E}">
        <p14:creationId xmlns:p14="http://schemas.microsoft.com/office/powerpoint/2010/main" val="3870500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t>Round 1</a:t>
            </a:r>
            <a:endParaRPr lang="zh-TW" altLang="en-US" sz="3600" dirty="0"/>
          </a:p>
        </p:txBody>
      </p:sp>
      <p:sp>
        <p:nvSpPr>
          <p:cNvPr id="3" name="Content Placeholder 2"/>
          <p:cNvSpPr>
            <a:spLocks noGrp="1"/>
          </p:cNvSpPr>
          <p:nvPr>
            <p:ph idx="1"/>
          </p:nvPr>
        </p:nvSpPr>
        <p:spPr>
          <a:xfrm>
            <a:off x="1066800" y="2099216"/>
            <a:ext cx="6713688" cy="3678303"/>
          </a:xfrm>
        </p:spPr>
        <p:txBody>
          <a:bodyPr/>
          <a:lstStyle/>
          <a:p>
            <a:r>
              <a:rPr lang="en-US" altLang="zh-TW" sz="3200" dirty="0"/>
              <a:t>Get together with students who </a:t>
            </a:r>
            <a:r>
              <a:rPr lang="en-US" altLang="zh-TW" sz="3200" dirty="0">
                <a:solidFill>
                  <a:srgbClr val="C00000"/>
                </a:solidFill>
              </a:rPr>
              <a:t>read the same excerpt (2-3 people in a group). </a:t>
            </a:r>
          </a:p>
          <a:p>
            <a:r>
              <a:rPr lang="en-US" altLang="zh-TW" sz="3200" dirty="0"/>
              <a:t>Share notes, communicate ideas, ask questions.</a:t>
            </a:r>
            <a:endParaRPr lang="zh-TW" altLang="en-US" sz="3200" dirty="0"/>
          </a:p>
          <a:p>
            <a:endParaRPr lang="zh-TW" altLang="en-US" dirty="0"/>
          </a:p>
        </p:txBody>
      </p:sp>
      <p:pic>
        <p:nvPicPr>
          <p:cNvPr id="4" name="Picture 3"/>
          <p:cNvPicPr>
            <a:picLocks noChangeAspect="1"/>
          </p:cNvPicPr>
          <p:nvPr/>
        </p:nvPicPr>
        <p:blipFill>
          <a:blip r:embed="rId2"/>
          <a:stretch>
            <a:fillRect/>
          </a:stretch>
        </p:blipFill>
        <p:spPr>
          <a:xfrm>
            <a:off x="7504807" y="3434080"/>
            <a:ext cx="4106001" cy="2792080"/>
          </a:xfrm>
          <a:prstGeom prst="rect">
            <a:avLst/>
          </a:prstGeom>
        </p:spPr>
      </p:pic>
    </p:spTree>
    <p:extLst>
      <p:ext uri="{BB962C8B-B14F-4D97-AF65-F5344CB8AC3E}">
        <p14:creationId xmlns:p14="http://schemas.microsoft.com/office/powerpoint/2010/main" val="241473790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t>Round 2</a:t>
            </a:r>
            <a:endParaRPr lang="zh-TW" altLang="en-US" sz="3600" dirty="0"/>
          </a:p>
        </p:txBody>
      </p:sp>
      <p:sp>
        <p:nvSpPr>
          <p:cNvPr id="3" name="Content Placeholder 2"/>
          <p:cNvSpPr>
            <a:spLocks noGrp="1"/>
          </p:cNvSpPr>
          <p:nvPr>
            <p:ph idx="1"/>
          </p:nvPr>
        </p:nvSpPr>
        <p:spPr>
          <a:xfrm>
            <a:off x="1066800" y="1716344"/>
            <a:ext cx="9554209" cy="4191428"/>
          </a:xfrm>
        </p:spPr>
        <p:txBody>
          <a:bodyPr>
            <a:noAutofit/>
          </a:bodyPr>
          <a:lstStyle/>
          <a:p>
            <a:r>
              <a:rPr lang="en-US" altLang="zh-TW" sz="3200" dirty="0"/>
              <a:t>Exchange group members.</a:t>
            </a:r>
          </a:p>
          <a:p>
            <a:r>
              <a:rPr lang="en-US" altLang="zh-TW" sz="3200" dirty="0"/>
              <a:t>Follow the steps:</a:t>
            </a:r>
          </a:p>
          <a:p>
            <a:pPr>
              <a:buFont typeface="+mj-lt"/>
              <a:buAutoNum type="arabicParenR"/>
            </a:pPr>
            <a:r>
              <a:rPr lang="en-US" altLang="zh-TW" sz="3200" dirty="0">
                <a:solidFill>
                  <a:srgbClr val="00B050"/>
                </a:solidFill>
              </a:rPr>
              <a:t> </a:t>
            </a:r>
            <a:r>
              <a:rPr lang="en-US" altLang="zh-TW" sz="3200" dirty="0" smtClean="0">
                <a:solidFill>
                  <a:srgbClr val="00B050"/>
                </a:solidFill>
              </a:rPr>
              <a:t>A team </a:t>
            </a:r>
            <a:r>
              <a:rPr lang="en-US" altLang="zh-TW" sz="3200" dirty="0" smtClean="0"/>
              <a:t>starts </a:t>
            </a:r>
            <a:r>
              <a:rPr lang="en-US" altLang="zh-TW" sz="3200" dirty="0"/>
              <a:t>by stating the main point of the reading and offer examples from the notes.</a:t>
            </a:r>
          </a:p>
          <a:p>
            <a:pPr>
              <a:buFont typeface="+mj-lt"/>
              <a:buAutoNum type="arabicParenR"/>
            </a:pPr>
            <a:r>
              <a:rPr lang="en-US" altLang="zh-TW" sz="3200" dirty="0"/>
              <a:t> </a:t>
            </a:r>
            <a:r>
              <a:rPr lang="en-US" altLang="zh-TW" sz="3200" dirty="0" smtClean="0">
                <a:solidFill>
                  <a:srgbClr val="7030A0"/>
                </a:solidFill>
              </a:rPr>
              <a:t>B team </a:t>
            </a:r>
            <a:r>
              <a:rPr lang="en-US" altLang="zh-TW" sz="3200" dirty="0" smtClean="0"/>
              <a:t>takes </a:t>
            </a:r>
            <a:r>
              <a:rPr lang="en-US" altLang="zh-TW" sz="3200" dirty="0"/>
              <a:t>notes, ask questions, and tries to give a summary of </a:t>
            </a:r>
            <a:r>
              <a:rPr lang="en-US" altLang="zh-TW" sz="3200" dirty="0" smtClean="0">
                <a:solidFill>
                  <a:srgbClr val="00B050"/>
                </a:solidFill>
              </a:rPr>
              <a:t>A team’s </a:t>
            </a:r>
            <a:r>
              <a:rPr lang="en-US" altLang="zh-TW" sz="3200" dirty="0" smtClean="0"/>
              <a:t>presentation</a:t>
            </a:r>
            <a:r>
              <a:rPr lang="en-US" altLang="zh-TW" sz="3200" dirty="0"/>
              <a:t>.</a:t>
            </a:r>
          </a:p>
          <a:p>
            <a:pPr>
              <a:buFont typeface="+mj-lt"/>
              <a:buAutoNum type="arabicParenR"/>
            </a:pPr>
            <a:r>
              <a:rPr lang="en-US" altLang="zh-TW" sz="3200" dirty="0"/>
              <a:t> </a:t>
            </a:r>
            <a:r>
              <a:rPr lang="en-US" altLang="zh-TW" sz="3200" dirty="0" smtClean="0">
                <a:solidFill>
                  <a:srgbClr val="7030A0"/>
                </a:solidFill>
              </a:rPr>
              <a:t>B team </a:t>
            </a:r>
            <a:r>
              <a:rPr lang="en-US" altLang="zh-TW" sz="3200" dirty="0" smtClean="0"/>
              <a:t>repeats </a:t>
            </a:r>
            <a:r>
              <a:rPr lang="en-US" altLang="zh-TW" sz="3200" dirty="0"/>
              <a:t>step one. </a:t>
            </a:r>
            <a:endParaRPr lang="zh-TW" altLang="en-US" sz="3200" dirty="0"/>
          </a:p>
          <a:p>
            <a:endParaRPr lang="zh-TW" altLang="en-US" sz="3200" dirty="0"/>
          </a:p>
        </p:txBody>
      </p:sp>
    </p:spTree>
    <p:extLst>
      <p:ext uri="{BB962C8B-B14F-4D97-AF65-F5344CB8AC3E}">
        <p14:creationId xmlns:p14="http://schemas.microsoft.com/office/powerpoint/2010/main" val="24034737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t>Round 3</a:t>
            </a:r>
            <a:endParaRPr lang="zh-TW" altLang="en-US" sz="3600" dirty="0"/>
          </a:p>
        </p:txBody>
      </p:sp>
      <p:sp>
        <p:nvSpPr>
          <p:cNvPr id="3" name="Content Placeholder 2"/>
          <p:cNvSpPr>
            <a:spLocks noGrp="1"/>
          </p:cNvSpPr>
          <p:nvPr>
            <p:ph idx="1"/>
          </p:nvPr>
        </p:nvSpPr>
        <p:spPr>
          <a:xfrm>
            <a:off x="1066800" y="1942570"/>
            <a:ext cx="9554209" cy="3728088"/>
          </a:xfrm>
        </p:spPr>
        <p:txBody>
          <a:bodyPr>
            <a:noAutofit/>
          </a:bodyPr>
          <a:lstStyle/>
          <a:p>
            <a:r>
              <a:rPr lang="en-US" altLang="zh-TW" sz="3200" dirty="0"/>
              <a:t>Each group will go to Google document to share </a:t>
            </a:r>
            <a:r>
              <a:rPr lang="en-US" altLang="zh-TW" sz="3200" dirty="0">
                <a:solidFill>
                  <a:srgbClr val="C00000"/>
                </a:solidFill>
              </a:rPr>
              <a:t>four</a:t>
            </a:r>
            <a:r>
              <a:rPr lang="en-US" altLang="zh-TW" sz="3200" dirty="0"/>
              <a:t> things:</a:t>
            </a:r>
          </a:p>
          <a:p>
            <a:pPr>
              <a:buFont typeface="+mj-lt"/>
              <a:buAutoNum type="alphaUcPeriod"/>
            </a:pPr>
            <a:r>
              <a:rPr lang="en-US" altLang="zh-TW" sz="3200" dirty="0"/>
              <a:t> One </a:t>
            </a:r>
            <a:r>
              <a:rPr lang="en-US" altLang="zh-TW" sz="3200" dirty="0">
                <a:solidFill>
                  <a:srgbClr val="C00000"/>
                </a:solidFill>
              </a:rPr>
              <a:t>similarity</a:t>
            </a:r>
            <a:r>
              <a:rPr lang="en-US" altLang="zh-TW" sz="3200" dirty="0"/>
              <a:t> between the two readings</a:t>
            </a:r>
          </a:p>
          <a:p>
            <a:pPr>
              <a:buFont typeface="+mj-lt"/>
              <a:buAutoNum type="alphaUcPeriod"/>
            </a:pPr>
            <a:r>
              <a:rPr lang="en-US" altLang="zh-TW" sz="3200" dirty="0"/>
              <a:t> One </a:t>
            </a:r>
            <a:r>
              <a:rPr lang="en-US" altLang="zh-TW" sz="3200" dirty="0">
                <a:solidFill>
                  <a:srgbClr val="C00000"/>
                </a:solidFill>
              </a:rPr>
              <a:t>difference</a:t>
            </a:r>
            <a:r>
              <a:rPr lang="en-US" altLang="zh-TW" sz="3200" dirty="0"/>
              <a:t> between the two readings</a:t>
            </a:r>
          </a:p>
          <a:p>
            <a:pPr>
              <a:buFont typeface="+mj-lt"/>
              <a:buAutoNum type="alphaUcPeriod"/>
            </a:pPr>
            <a:r>
              <a:rPr lang="en-US" altLang="zh-TW" sz="3200" dirty="0"/>
              <a:t> One interesting </a:t>
            </a:r>
            <a:r>
              <a:rPr lang="en-US" altLang="zh-TW" sz="3200" dirty="0">
                <a:solidFill>
                  <a:srgbClr val="C00000"/>
                </a:solidFill>
              </a:rPr>
              <a:t>observation/fact</a:t>
            </a:r>
          </a:p>
          <a:p>
            <a:pPr>
              <a:buFont typeface="+mj-lt"/>
              <a:buAutoNum type="alphaUcPeriod"/>
            </a:pPr>
            <a:r>
              <a:rPr lang="en-US" altLang="zh-TW" sz="3200" dirty="0"/>
              <a:t> One </a:t>
            </a:r>
            <a:r>
              <a:rPr lang="en-US" altLang="zh-TW" sz="3200" dirty="0" smtClean="0">
                <a:solidFill>
                  <a:srgbClr val="C00000"/>
                </a:solidFill>
              </a:rPr>
              <a:t>question</a:t>
            </a:r>
            <a:r>
              <a:rPr lang="en-US" altLang="zh-TW" sz="3200" dirty="0" smtClean="0">
                <a:solidFill>
                  <a:srgbClr val="7030A0"/>
                </a:solidFill>
              </a:rPr>
              <a:t> </a:t>
            </a:r>
            <a:r>
              <a:rPr lang="en-US" altLang="zh-TW" sz="3200" dirty="0">
                <a:solidFill>
                  <a:schemeClr val="tx1"/>
                </a:solidFill>
              </a:rPr>
              <a:t>that bothers </a:t>
            </a:r>
            <a:r>
              <a:rPr lang="en-US" altLang="zh-TW" sz="3200" dirty="0" smtClean="0">
                <a:solidFill>
                  <a:schemeClr val="tx1"/>
                </a:solidFill>
              </a:rPr>
              <a:t>you</a:t>
            </a:r>
            <a:endParaRPr lang="zh-TW" altLang="en-US" sz="3200" dirty="0">
              <a:solidFill>
                <a:srgbClr val="7030A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921" y="2783841"/>
            <a:ext cx="3519300" cy="3519300"/>
          </a:xfrm>
          <a:prstGeom prst="rect">
            <a:avLst/>
          </a:prstGeom>
        </p:spPr>
      </p:pic>
    </p:spTree>
    <p:extLst>
      <p:ext uri="{BB962C8B-B14F-4D97-AF65-F5344CB8AC3E}">
        <p14:creationId xmlns:p14="http://schemas.microsoft.com/office/powerpoint/2010/main" val="1419593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J. Hector St. John de </a:t>
            </a:r>
            <a:r>
              <a:rPr lang="en-US" altLang="zh-TW" dirty="0" smtClean="0"/>
              <a:t>Crevecoeur</a:t>
            </a:r>
            <a:endParaRPr lang="zh-TW" altLang="en-US" dirty="0"/>
          </a:p>
        </p:txBody>
      </p:sp>
      <p:sp>
        <p:nvSpPr>
          <p:cNvPr id="3" name="Content Placeholder 2"/>
          <p:cNvSpPr>
            <a:spLocks noGrp="1"/>
          </p:cNvSpPr>
          <p:nvPr>
            <p:ph idx="1"/>
          </p:nvPr>
        </p:nvSpPr>
        <p:spPr>
          <a:xfrm>
            <a:off x="1066800" y="2103120"/>
            <a:ext cx="7325360" cy="3849624"/>
          </a:xfrm>
        </p:spPr>
        <p:txBody>
          <a:bodyPr/>
          <a:lstStyle/>
          <a:p>
            <a:r>
              <a:rPr lang="en-US" altLang="zh-TW" sz="2800" dirty="0" smtClean="0"/>
              <a:t>J. Hector St. John de Crevecoeur (1735-1813)</a:t>
            </a:r>
          </a:p>
          <a:p>
            <a:r>
              <a:rPr lang="en-US" altLang="zh-TW" sz="2800" dirty="0" smtClean="0"/>
              <a:t>Born a French, died an American (naturalized)</a:t>
            </a:r>
          </a:p>
          <a:p>
            <a:r>
              <a:rPr lang="en-US" altLang="zh-TW" sz="2800" i="1" dirty="0" smtClean="0"/>
              <a:t>Letters from an American Farmer </a:t>
            </a:r>
            <a:r>
              <a:rPr lang="en-US" altLang="zh-TW" sz="2800" dirty="0" smtClean="0"/>
              <a:t>(1782; London)</a:t>
            </a:r>
          </a:p>
          <a:p>
            <a:r>
              <a:rPr lang="en-US" altLang="zh-TW" sz="2800" dirty="0" smtClean="0"/>
              <a:t>12 letters in total from the fictional farmer James</a:t>
            </a:r>
          </a:p>
          <a:p>
            <a:endParaRPr lang="zh-TW" altLang="en-US" dirty="0"/>
          </a:p>
        </p:txBody>
      </p:sp>
      <p:pic>
        <p:nvPicPr>
          <p:cNvPr id="4" name="Picture 3"/>
          <p:cNvPicPr>
            <a:picLocks noChangeAspect="1"/>
          </p:cNvPicPr>
          <p:nvPr/>
        </p:nvPicPr>
        <p:blipFill>
          <a:blip r:embed="rId2"/>
          <a:stretch>
            <a:fillRect/>
          </a:stretch>
        </p:blipFill>
        <p:spPr>
          <a:xfrm>
            <a:off x="8207375" y="1827022"/>
            <a:ext cx="3523929" cy="4401820"/>
          </a:xfrm>
          <a:prstGeom prst="rect">
            <a:avLst/>
          </a:prstGeom>
        </p:spPr>
      </p:pic>
      <p:sp>
        <p:nvSpPr>
          <p:cNvPr id="5" name="Rectangle 4"/>
          <p:cNvSpPr/>
          <p:nvPr/>
        </p:nvSpPr>
        <p:spPr>
          <a:xfrm>
            <a:off x="8392160" y="6247008"/>
            <a:ext cx="3507692" cy="261610"/>
          </a:xfrm>
          <a:prstGeom prst="rect">
            <a:avLst/>
          </a:prstGeom>
        </p:spPr>
        <p:txBody>
          <a:bodyPr wrap="none">
            <a:spAutoFit/>
          </a:bodyPr>
          <a:lstStyle/>
          <a:p>
            <a:r>
              <a:rPr lang="en-GB" altLang="zh-TW" sz="1100" dirty="0"/>
              <a:t>https://www.laphamsquarterly.org/contributors/crevecoeur</a:t>
            </a:r>
            <a:endParaRPr lang="zh-TW" altLang="en-US" sz="1100" dirty="0"/>
          </a:p>
        </p:txBody>
      </p:sp>
    </p:spTree>
    <p:extLst>
      <p:ext uri="{BB962C8B-B14F-4D97-AF65-F5344CB8AC3E}">
        <p14:creationId xmlns:p14="http://schemas.microsoft.com/office/powerpoint/2010/main" val="29424333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Equality vs. Slavery</a:t>
            </a:r>
            <a:endParaRPr lang="zh-TW" altLang="en-US" dirty="0"/>
          </a:p>
        </p:txBody>
      </p:sp>
      <p:pic>
        <p:nvPicPr>
          <p:cNvPr id="4" name="Picture 3"/>
          <p:cNvPicPr>
            <a:picLocks noChangeAspect="1"/>
          </p:cNvPicPr>
          <p:nvPr/>
        </p:nvPicPr>
        <p:blipFill>
          <a:blip r:embed="rId2"/>
          <a:stretch>
            <a:fillRect/>
          </a:stretch>
        </p:blipFill>
        <p:spPr>
          <a:xfrm>
            <a:off x="756092" y="2115769"/>
            <a:ext cx="10679816" cy="3848151"/>
          </a:xfrm>
          <a:prstGeom prst="rect">
            <a:avLst/>
          </a:prstGeom>
        </p:spPr>
      </p:pic>
      <p:sp>
        <p:nvSpPr>
          <p:cNvPr id="5" name="Left Arrow 4"/>
          <p:cNvSpPr/>
          <p:nvPr/>
        </p:nvSpPr>
        <p:spPr>
          <a:xfrm rot="19758073">
            <a:off x="9713893" y="1916228"/>
            <a:ext cx="1867834" cy="3990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Left Arrow 5"/>
          <p:cNvSpPr/>
          <p:nvPr/>
        </p:nvSpPr>
        <p:spPr>
          <a:xfrm rot="19758073">
            <a:off x="2215813" y="3684069"/>
            <a:ext cx="1867834" cy="3990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Left Arrow 6"/>
          <p:cNvSpPr/>
          <p:nvPr/>
        </p:nvSpPr>
        <p:spPr>
          <a:xfrm rot="19758073">
            <a:off x="3323253" y="4242868"/>
            <a:ext cx="1867834" cy="3990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Left Arrow 7"/>
          <p:cNvSpPr/>
          <p:nvPr/>
        </p:nvSpPr>
        <p:spPr>
          <a:xfrm rot="19758073">
            <a:off x="1194086" y="4747047"/>
            <a:ext cx="1867834" cy="39908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450110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8160" y="396240"/>
            <a:ext cx="8626598" cy="6086489"/>
          </a:xfrm>
          <a:prstGeom prst="rect">
            <a:avLst/>
          </a:prstGeom>
        </p:spPr>
      </p:pic>
      <p:sp>
        <p:nvSpPr>
          <p:cNvPr id="5" name="Donut 4"/>
          <p:cNvSpPr/>
          <p:nvPr/>
        </p:nvSpPr>
        <p:spPr>
          <a:xfrm>
            <a:off x="6644640" y="4743184"/>
            <a:ext cx="2448560" cy="1739545"/>
          </a:xfrm>
          <a:prstGeom prst="donut">
            <a:avLst>
              <a:gd name="adj" fmla="val 338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30081932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Classic-Corporate_Teach a Course_04_Win32_MO - v4" id="{2AE1B83A-9721-4EF8-B275-2624D019C8C0}" vid="{8CDF83C5-BCF3-42CE-9DDC-151D6253CC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5E4A76-0180-4CD0-B081-82F74A336136}">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terms/"/>
    <ds:schemaRef ds:uri="16c05727-aa75-4e4a-9b5f-8a80a1165891"/>
    <ds:schemaRef ds:uri="71af3243-3dd4-4a8d-8c0d-dd76da1f02a5"/>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41243E30-12F4-4BE3-B27D-23AB115E9D1F}">
  <ds:schemaRefs>
    <ds:schemaRef ds:uri="http://schemas.microsoft.com/sharepoint/v3/contenttype/forms"/>
  </ds:schemaRefs>
</ds:datastoreItem>
</file>

<file path=customXml/itemProps3.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Teach a course presentation</Template>
  <TotalTime>0</TotalTime>
  <Words>1045</Words>
  <Application>Microsoft Office PowerPoint</Application>
  <PresentationFormat>Widescreen</PresentationFormat>
  <Paragraphs>79</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新細明體</vt:lpstr>
      <vt:lpstr>Arial</vt:lpstr>
      <vt:lpstr>Calibri</vt:lpstr>
      <vt:lpstr>Garamond</vt:lpstr>
      <vt:lpstr>SavonVTI</vt:lpstr>
      <vt:lpstr>Did the Author’s America Include the Blacks?</vt:lpstr>
      <vt:lpstr>Plan for today</vt:lpstr>
      <vt:lpstr>PowerPoint Presentation</vt:lpstr>
      <vt:lpstr>Round 1</vt:lpstr>
      <vt:lpstr>Round 2</vt:lpstr>
      <vt:lpstr>Round 3</vt:lpstr>
      <vt:lpstr>J. Hector St. John de Crevecoeur</vt:lpstr>
      <vt:lpstr>Equality vs. Slavery</vt:lpstr>
      <vt:lpstr>PowerPoint Presentation</vt:lpstr>
      <vt:lpstr>PowerPoint Presentation</vt:lpstr>
      <vt:lpstr>Equality vs. Slavery</vt:lpstr>
      <vt:lpstr>Thomas Jefferson</vt:lpstr>
      <vt:lpstr>PowerPoint Presentation</vt:lpstr>
      <vt:lpstr>Sally Hemings</vt:lpstr>
      <vt:lpstr>PowerPoint Presentation</vt:lpstr>
      <vt:lpstr>Q &amp; A with Farmer James or Jefferson</vt:lpstr>
      <vt:lpstr>Lecture</vt:lpstr>
      <vt:lpstr>3: Understanding Racism</vt:lpstr>
      <vt:lpstr>4: Racism in Taiwan?</vt:lpstr>
      <vt:lpstr>4: Racism in Taiwan</vt:lpstr>
      <vt:lpstr>4: Racism in Taiwan</vt:lpstr>
      <vt:lpstr>4: Racism in Taiwan</vt:lpstr>
      <vt:lpstr>4: Racism in Taiwan</vt:lpstr>
      <vt:lpstr>4: Racism in Taiwan</vt:lpstr>
      <vt:lpstr>Using the Language of Slavery Against the British</vt:lpstr>
      <vt:lpstr>Revolutionary leaders borrowed the language of slavery   </vt:lpstr>
      <vt:lpstr> Strategy 1: Slavery is an “European” invention</vt:lpstr>
      <vt:lpstr> Strategy 1: Slavery is an “European” invention</vt:lpstr>
      <vt:lpstr>Strategy 2: White Americans are slaves, too</vt:lpstr>
      <vt:lpstr>Strategy 2: White Americans are slaves, too</vt:lpstr>
      <vt:lpstr>Result: Slaves’ sufferings disappear</vt:lpstr>
      <vt:lpstr>Result: Slaves’ sufferings disappear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2020-12-20T16:28:37Z</dcterms:created>
  <dcterms:modified xsi:type="dcterms:W3CDTF">2020-12-20T18:36:56Z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