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67" r:id="rId3"/>
    <p:sldId id="263" r:id="rId4"/>
    <p:sldId id="257" r:id="rId5"/>
    <p:sldId id="258" r:id="rId6"/>
    <p:sldId id="259" r:id="rId7"/>
    <p:sldId id="260" r:id="rId8"/>
    <p:sldId id="262" r:id="rId9"/>
    <p:sldId id="264" r:id="rId10"/>
    <p:sldId id="272" r:id="rId11"/>
    <p:sldId id="279" r:id="rId12"/>
    <p:sldId id="265" r:id="rId13"/>
    <p:sldId id="261" r:id="rId14"/>
    <p:sldId id="266" r:id="rId15"/>
    <p:sldId id="276" r:id="rId16"/>
    <p:sldId id="268" r:id="rId17"/>
    <p:sldId id="269" r:id="rId18"/>
    <p:sldId id="270" r:id="rId19"/>
    <p:sldId id="273" r:id="rId20"/>
    <p:sldId id="275" r:id="rId21"/>
    <p:sldId id="274" r:id="rId22"/>
    <p:sldId id="277" r:id="rId23"/>
    <p:sldId id="278" r:id="rId24"/>
    <p:sldId id="280" r:id="rId25"/>
    <p:sldId id="281" r:id="rId26"/>
    <p:sldId id="282" r:id="rId27"/>
    <p:sldId id="283"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10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TW"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12/3/2020</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12/3/2020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ltLang="zh-TW"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12/3/2020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12/3/2020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12/3/2020</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zh-TW"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12/3/2020</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12/3/2020</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12/3/2020</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12/3/2020</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ltLang="zh-TW" smtClean="0"/>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12/3/2020</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ltLang="zh-TW" smtClean="0"/>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12/3/2020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12/3/2020</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youtu.be/yMEj1qgHAD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RHgfTd9zbJ8?t=2576"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RHgfTd9zbJ8?t=3718"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1068" y="2324943"/>
            <a:ext cx="9068586" cy="2590800"/>
          </a:xfrm>
        </p:spPr>
        <p:txBody>
          <a:bodyPr/>
          <a:lstStyle/>
          <a:p>
            <a:r>
              <a:rPr lang="en-US" altLang="zh-TW" sz="6600" cap="none" dirty="0" smtClean="0"/>
              <a:t>Is </a:t>
            </a:r>
            <a:r>
              <a:rPr lang="en-US" altLang="zh-TW" sz="6600" cap="none" dirty="0"/>
              <a:t>W</a:t>
            </a:r>
            <a:r>
              <a:rPr lang="en-US" altLang="zh-TW" sz="6600" cap="none" dirty="0" smtClean="0"/>
              <a:t>hitman’s </a:t>
            </a:r>
            <a:r>
              <a:rPr lang="en-US" altLang="zh-TW" sz="6600" cap="none" dirty="0"/>
              <a:t>P</a:t>
            </a:r>
            <a:r>
              <a:rPr lang="en-US" altLang="zh-TW" sz="6600" cap="none" dirty="0" smtClean="0"/>
              <a:t>oetry </a:t>
            </a:r>
            <a:r>
              <a:rPr lang="en-US" altLang="zh-TW" sz="6600" cap="none" dirty="0"/>
              <a:t>H</a:t>
            </a:r>
            <a:r>
              <a:rPr lang="en-US" altLang="zh-TW" sz="6600" cap="none" dirty="0" smtClean="0"/>
              <a:t>omoerotic?</a:t>
            </a:r>
            <a:endParaRPr lang="zh-TW" altLang="en-US" sz="6600" cap="none" dirty="0"/>
          </a:p>
        </p:txBody>
      </p:sp>
    </p:spTree>
    <p:extLst>
      <p:ext uri="{BB962C8B-B14F-4D97-AF65-F5344CB8AC3E}">
        <p14:creationId xmlns:p14="http://schemas.microsoft.com/office/powerpoint/2010/main" val="426831513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idx="1"/>
          </p:nvPr>
        </p:nvSpPr>
        <p:spPr/>
        <p:txBody>
          <a:bodyPr/>
          <a:lstStyle/>
          <a:p>
            <a:endParaRPr lang="zh-TW" altLang="en-US"/>
          </a:p>
        </p:txBody>
      </p:sp>
      <p:pic>
        <p:nvPicPr>
          <p:cNvPr id="4" name="Picture 3"/>
          <p:cNvPicPr>
            <a:picLocks noChangeAspect="1"/>
          </p:cNvPicPr>
          <p:nvPr/>
        </p:nvPicPr>
        <p:blipFill>
          <a:blip r:embed="rId2"/>
          <a:stretch>
            <a:fillRect/>
          </a:stretch>
        </p:blipFill>
        <p:spPr>
          <a:xfrm>
            <a:off x="1066800" y="567848"/>
            <a:ext cx="10212404" cy="5748198"/>
          </a:xfrm>
          <a:prstGeom prst="rect">
            <a:avLst/>
          </a:prstGeom>
        </p:spPr>
      </p:pic>
    </p:spTree>
    <p:extLst>
      <p:ext uri="{BB962C8B-B14F-4D97-AF65-F5344CB8AC3E}">
        <p14:creationId xmlns:p14="http://schemas.microsoft.com/office/powerpoint/2010/main" val="3368167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1988442" y="1059912"/>
            <a:ext cx="8032761" cy="4551617"/>
          </a:xfrm>
          <a:prstGeom prst="rect">
            <a:avLst/>
          </a:prstGeom>
        </p:spPr>
      </p:pic>
      <p:sp>
        <p:nvSpPr>
          <p:cNvPr id="5" name="Rectangle 4"/>
          <p:cNvSpPr/>
          <p:nvPr/>
        </p:nvSpPr>
        <p:spPr>
          <a:xfrm>
            <a:off x="6322755" y="5611529"/>
            <a:ext cx="3698448" cy="369332"/>
          </a:xfrm>
          <a:prstGeom prst="rect">
            <a:avLst/>
          </a:prstGeom>
        </p:spPr>
        <p:txBody>
          <a:bodyPr wrap="none">
            <a:spAutoFit/>
          </a:bodyPr>
          <a:lstStyle/>
          <a:p>
            <a:r>
              <a:rPr lang="en-GB" altLang="zh-TW" dirty="0"/>
              <a:t>https://youtu.be/yMEj1qgHADc</a:t>
            </a:r>
            <a:endParaRPr lang="zh-TW" altLang="en-US" dirty="0"/>
          </a:p>
        </p:txBody>
      </p:sp>
    </p:spTree>
    <p:extLst>
      <p:ext uri="{BB962C8B-B14F-4D97-AF65-F5344CB8AC3E}">
        <p14:creationId xmlns:p14="http://schemas.microsoft.com/office/powerpoint/2010/main" val="3935928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4905" y="480043"/>
            <a:ext cx="5165736" cy="1348757"/>
          </a:xfrm>
          <a:prstGeom prst="rect">
            <a:avLst/>
          </a:prstGeom>
        </p:spPr>
      </p:pic>
      <p:pic>
        <p:nvPicPr>
          <p:cNvPr id="3" name="Picture 2"/>
          <p:cNvPicPr>
            <a:picLocks noChangeAspect="1"/>
          </p:cNvPicPr>
          <p:nvPr/>
        </p:nvPicPr>
        <p:blipFill>
          <a:blip r:embed="rId3"/>
          <a:stretch>
            <a:fillRect/>
          </a:stretch>
        </p:blipFill>
        <p:spPr>
          <a:xfrm>
            <a:off x="534905" y="1991932"/>
            <a:ext cx="10712215" cy="4332903"/>
          </a:xfrm>
          <a:prstGeom prst="rect">
            <a:avLst/>
          </a:prstGeom>
        </p:spPr>
      </p:pic>
    </p:spTree>
    <p:extLst>
      <p:ext uri="{BB962C8B-B14F-4D97-AF65-F5344CB8AC3E}">
        <p14:creationId xmlns:p14="http://schemas.microsoft.com/office/powerpoint/2010/main" val="1738515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Whitman on Sex</a:t>
            </a:r>
            <a:endParaRPr lang="zh-TW" altLang="en-US" dirty="0"/>
          </a:p>
        </p:txBody>
      </p:sp>
      <p:sp>
        <p:nvSpPr>
          <p:cNvPr id="3" name="Content Placeholder 2"/>
          <p:cNvSpPr>
            <a:spLocks noGrp="1"/>
          </p:cNvSpPr>
          <p:nvPr>
            <p:ph idx="1"/>
          </p:nvPr>
        </p:nvSpPr>
        <p:spPr/>
        <p:txBody>
          <a:bodyPr>
            <a:normAutofit/>
          </a:bodyPr>
          <a:lstStyle/>
          <a:p>
            <a:r>
              <a:rPr lang="en-US" altLang="zh-TW" sz="2800" dirty="0" smtClean="0"/>
              <a:t>In </a:t>
            </a:r>
            <a:r>
              <a:rPr lang="en-US" altLang="zh-TW" sz="2800" dirty="0"/>
              <a:t>one of his anonymous reviews of his book ("Walt Whitman and His Poems," 1855) he wrote of himself and the 1855 </a:t>
            </a:r>
            <a:r>
              <a:rPr lang="en-US" altLang="zh-TW" sz="2800" i="1" dirty="0"/>
              <a:t>Leaves</a:t>
            </a:r>
            <a:r>
              <a:rPr lang="en-US" altLang="zh-TW" sz="2800" dirty="0"/>
              <a:t> : "The body, he teaches, is beautiful. Sex is also beautiful. . . . Sex will not be put aside; it is a great ordination of the universe. </a:t>
            </a:r>
            <a:r>
              <a:rPr lang="en-US" altLang="zh-TW" sz="2800" b="1" dirty="0">
                <a:solidFill>
                  <a:srgbClr val="FF99FF"/>
                </a:solidFill>
              </a:rPr>
              <a:t>He works the muscle of the male and the teeming </a:t>
            </a:r>
            <a:r>
              <a:rPr lang="en-US" altLang="zh-TW" sz="2800" b="1" dirty="0" err="1">
                <a:solidFill>
                  <a:srgbClr val="FF99FF"/>
                </a:solidFill>
              </a:rPr>
              <a:t>fibre</a:t>
            </a:r>
            <a:r>
              <a:rPr lang="en-US" altLang="zh-TW" sz="2800" b="1" dirty="0">
                <a:solidFill>
                  <a:srgbClr val="FF99FF"/>
                </a:solidFill>
              </a:rPr>
              <a:t> of the female throughout his writings</a:t>
            </a:r>
            <a:r>
              <a:rPr lang="en-US" altLang="zh-TW" sz="2800" dirty="0"/>
              <a:t>, as wholesome realities, impure only by deliberate intention and effort</a:t>
            </a:r>
            <a:r>
              <a:rPr lang="en-US" altLang="zh-TW" sz="2800" dirty="0" smtClean="0"/>
              <a:t>"</a:t>
            </a:r>
            <a:endParaRPr lang="zh-TW" altLang="en-US" sz="2800" dirty="0"/>
          </a:p>
        </p:txBody>
      </p:sp>
      <p:sp>
        <p:nvSpPr>
          <p:cNvPr id="4" name="Rectangle 3"/>
          <p:cNvSpPr/>
          <p:nvPr/>
        </p:nvSpPr>
        <p:spPr>
          <a:xfrm>
            <a:off x="6096000" y="6123966"/>
            <a:ext cx="6096000" cy="261610"/>
          </a:xfrm>
          <a:prstGeom prst="rect">
            <a:avLst/>
          </a:prstGeom>
        </p:spPr>
        <p:txBody>
          <a:bodyPr>
            <a:spAutoFit/>
          </a:bodyPr>
          <a:lstStyle/>
          <a:p>
            <a:r>
              <a:rPr lang="en-GB" altLang="zh-TW" sz="1100" dirty="0"/>
              <a:t>https://whitmanarchive.org/criticism/current/encyclopedia/entry_49.html</a:t>
            </a:r>
            <a:endParaRPr lang="zh-TW" altLang="en-US" sz="1100" dirty="0"/>
          </a:p>
        </p:txBody>
      </p:sp>
    </p:spTree>
    <p:extLst>
      <p:ext uri="{BB962C8B-B14F-4D97-AF65-F5344CB8AC3E}">
        <p14:creationId xmlns:p14="http://schemas.microsoft.com/office/powerpoint/2010/main" val="149335997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58757"/>
          <a:stretch/>
        </p:blipFill>
        <p:spPr>
          <a:xfrm>
            <a:off x="9095366" y="325119"/>
            <a:ext cx="2832847" cy="6248401"/>
          </a:xfrm>
        </p:spPr>
      </p:pic>
      <p:sp>
        <p:nvSpPr>
          <p:cNvPr id="8" name="TextBox 7"/>
          <p:cNvSpPr txBox="1"/>
          <p:nvPr/>
        </p:nvSpPr>
        <p:spPr>
          <a:xfrm>
            <a:off x="1371600" y="2103120"/>
            <a:ext cx="5618480" cy="2554545"/>
          </a:xfrm>
          <a:prstGeom prst="rect">
            <a:avLst/>
          </a:prstGeom>
          <a:noFill/>
        </p:spPr>
        <p:txBody>
          <a:bodyPr wrap="square" rtlCol="0">
            <a:spAutoFit/>
          </a:bodyPr>
          <a:lstStyle/>
          <a:p>
            <a:r>
              <a:rPr lang="en-US" altLang="zh-TW" sz="4000" dirty="0" smtClean="0"/>
              <a:t>Do you think Whitman is attracted more by the male body or the female body?</a:t>
            </a:r>
            <a:endParaRPr lang="zh-TW" altLang="en-US" sz="4000" dirty="0"/>
          </a:p>
        </p:txBody>
      </p:sp>
    </p:spTree>
    <p:extLst>
      <p:ext uri="{BB962C8B-B14F-4D97-AF65-F5344CB8AC3E}">
        <p14:creationId xmlns:p14="http://schemas.microsoft.com/office/powerpoint/2010/main" val="3497920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4137" y="674513"/>
            <a:ext cx="5864020" cy="1481546"/>
          </a:xfrm>
          <a:prstGeom prst="rect">
            <a:avLst/>
          </a:prstGeom>
        </p:spPr>
      </p:pic>
      <p:pic>
        <p:nvPicPr>
          <p:cNvPr id="5" name="Picture 4"/>
          <p:cNvPicPr>
            <a:picLocks noChangeAspect="1"/>
          </p:cNvPicPr>
          <p:nvPr/>
        </p:nvPicPr>
        <p:blipFill>
          <a:blip r:embed="rId3"/>
          <a:stretch>
            <a:fillRect/>
          </a:stretch>
        </p:blipFill>
        <p:spPr>
          <a:xfrm>
            <a:off x="824137" y="2424752"/>
            <a:ext cx="8525136" cy="3831670"/>
          </a:xfrm>
          <a:prstGeom prst="rect">
            <a:avLst/>
          </a:prstGeom>
        </p:spPr>
      </p:pic>
    </p:spTree>
    <p:extLst>
      <p:ext uri="{BB962C8B-B14F-4D97-AF65-F5344CB8AC3E}">
        <p14:creationId xmlns:p14="http://schemas.microsoft.com/office/powerpoint/2010/main" val="137041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Whitman and slavery</a:t>
            </a:r>
            <a:endParaRPr lang="zh-TW" altLang="en-US" dirty="0"/>
          </a:p>
        </p:txBody>
      </p:sp>
      <p:pic>
        <p:nvPicPr>
          <p:cNvPr id="4" name="Picture 3"/>
          <p:cNvPicPr>
            <a:picLocks noChangeAspect="1"/>
          </p:cNvPicPr>
          <p:nvPr/>
        </p:nvPicPr>
        <p:blipFill>
          <a:blip r:embed="rId2"/>
          <a:stretch>
            <a:fillRect/>
          </a:stretch>
        </p:blipFill>
        <p:spPr>
          <a:xfrm>
            <a:off x="1184805" y="3141614"/>
            <a:ext cx="7938701" cy="1704706"/>
          </a:xfrm>
          <a:prstGeom prst="rect">
            <a:avLst/>
          </a:prstGeom>
        </p:spPr>
      </p:pic>
      <p:pic>
        <p:nvPicPr>
          <p:cNvPr id="5" name="Picture 4"/>
          <p:cNvPicPr>
            <a:picLocks noChangeAspect="1"/>
          </p:cNvPicPr>
          <p:nvPr/>
        </p:nvPicPr>
        <p:blipFill>
          <a:blip r:embed="rId3"/>
          <a:stretch>
            <a:fillRect/>
          </a:stretch>
        </p:blipFill>
        <p:spPr>
          <a:xfrm>
            <a:off x="1184804" y="1861214"/>
            <a:ext cx="4626715" cy="1208020"/>
          </a:xfrm>
          <a:prstGeom prst="rect">
            <a:avLst/>
          </a:prstGeom>
        </p:spPr>
      </p:pic>
      <p:pic>
        <p:nvPicPr>
          <p:cNvPr id="6" name="Picture 5"/>
          <p:cNvPicPr>
            <a:picLocks noChangeAspect="1"/>
          </p:cNvPicPr>
          <p:nvPr/>
        </p:nvPicPr>
        <p:blipFill>
          <a:blip r:embed="rId4"/>
          <a:stretch>
            <a:fillRect/>
          </a:stretch>
        </p:blipFill>
        <p:spPr>
          <a:xfrm>
            <a:off x="1184804" y="4918700"/>
            <a:ext cx="10059207" cy="821700"/>
          </a:xfrm>
          <a:prstGeom prst="rect">
            <a:avLst/>
          </a:prstGeom>
        </p:spPr>
      </p:pic>
      <p:pic>
        <p:nvPicPr>
          <p:cNvPr id="7" name="Picture 6"/>
          <p:cNvPicPr>
            <a:picLocks noChangeAspect="1"/>
          </p:cNvPicPr>
          <p:nvPr/>
        </p:nvPicPr>
        <p:blipFill>
          <a:blip r:embed="rId5"/>
          <a:stretch>
            <a:fillRect/>
          </a:stretch>
        </p:blipFill>
        <p:spPr>
          <a:xfrm>
            <a:off x="4660359" y="486382"/>
            <a:ext cx="6976089" cy="5594823"/>
          </a:xfrm>
          <a:prstGeom prst="rect">
            <a:avLst/>
          </a:prstGeom>
        </p:spPr>
      </p:pic>
      <p:sp>
        <p:nvSpPr>
          <p:cNvPr id="8" name="Rectangle 7"/>
          <p:cNvSpPr/>
          <p:nvPr/>
        </p:nvSpPr>
        <p:spPr>
          <a:xfrm>
            <a:off x="5811519" y="6079847"/>
            <a:ext cx="6096000" cy="261610"/>
          </a:xfrm>
          <a:prstGeom prst="rect">
            <a:avLst/>
          </a:prstGeom>
        </p:spPr>
        <p:txBody>
          <a:bodyPr>
            <a:spAutoFit/>
          </a:bodyPr>
          <a:lstStyle/>
          <a:p>
            <a:r>
              <a:rPr lang="en-GB" altLang="zh-TW" sz="1100" dirty="0"/>
              <a:t>http://justcommonsense-lostinamerica.blogspot.com/2015/04/nfl-slave-auction.html</a:t>
            </a:r>
            <a:endParaRPr lang="zh-TW" altLang="en-US" sz="1100" dirty="0"/>
          </a:p>
        </p:txBody>
      </p:sp>
    </p:spTree>
    <p:extLst>
      <p:ext uri="{BB962C8B-B14F-4D97-AF65-F5344CB8AC3E}">
        <p14:creationId xmlns:p14="http://schemas.microsoft.com/office/powerpoint/2010/main" val="224822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Whitman and slavery</a:t>
            </a:r>
            <a:endParaRPr lang="zh-TW" altLang="en-US" dirty="0"/>
          </a:p>
        </p:txBody>
      </p:sp>
      <p:pic>
        <p:nvPicPr>
          <p:cNvPr id="3" name="Picture 2"/>
          <p:cNvPicPr>
            <a:picLocks noChangeAspect="1"/>
          </p:cNvPicPr>
          <p:nvPr/>
        </p:nvPicPr>
        <p:blipFill>
          <a:blip r:embed="rId2"/>
          <a:stretch>
            <a:fillRect/>
          </a:stretch>
        </p:blipFill>
        <p:spPr>
          <a:xfrm>
            <a:off x="1206723" y="1811627"/>
            <a:ext cx="10075864" cy="4310040"/>
          </a:xfrm>
          <a:prstGeom prst="rect">
            <a:avLst/>
          </a:prstGeom>
        </p:spPr>
      </p:pic>
      <p:sp>
        <p:nvSpPr>
          <p:cNvPr id="9" name="Left Arrow 8"/>
          <p:cNvSpPr/>
          <p:nvPr/>
        </p:nvSpPr>
        <p:spPr>
          <a:xfrm rot="19727708">
            <a:off x="6570846" y="3044656"/>
            <a:ext cx="1849120" cy="47752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Left Arrow 9"/>
          <p:cNvSpPr/>
          <p:nvPr/>
        </p:nvSpPr>
        <p:spPr>
          <a:xfrm rot="19727708">
            <a:off x="5656351" y="4213689"/>
            <a:ext cx="1849120" cy="47752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1977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Whitman and democracy</a:t>
            </a:r>
            <a:endParaRPr lang="zh-TW" altLang="en-US" dirty="0"/>
          </a:p>
        </p:txBody>
      </p:sp>
      <p:pic>
        <p:nvPicPr>
          <p:cNvPr id="4" name="Picture 3"/>
          <p:cNvPicPr>
            <a:picLocks noChangeAspect="1"/>
          </p:cNvPicPr>
          <p:nvPr/>
        </p:nvPicPr>
        <p:blipFill>
          <a:blip r:embed="rId2"/>
          <a:stretch>
            <a:fillRect/>
          </a:stretch>
        </p:blipFill>
        <p:spPr>
          <a:xfrm>
            <a:off x="1243062" y="1828800"/>
            <a:ext cx="2880722" cy="4130691"/>
          </a:xfrm>
          <a:prstGeom prst="rect">
            <a:avLst/>
          </a:prstGeom>
        </p:spPr>
      </p:pic>
      <p:pic>
        <p:nvPicPr>
          <p:cNvPr id="5" name="Picture 4"/>
          <p:cNvPicPr>
            <a:picLocks noChangeAspect="1"/>
          </p:cNvPicPr>
          <p:nvPr/>
        </p:nvPicPr>
        <p:blipFill>
          <a:blip r:embed="rId3"/>
          <a:stretch>
            <a:fillRect/>
          </a:stretch>
        </p:blipFill>
        <p:spPr>
          <a:xfrm>
            <a:off x="4249211" y="1873991"/>
            <a:ext cx="2726396" cy="4085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034" y="2968805"/>
            <a:ext cx="4487783" cy="2990686"/>
          </a:xfrm>
          <a:prstGeom prst="rect">
            <a:avLst/>
          </a:prstGeom>
        </p:spPr>
      </p:pic>
    </p:spTree>
    <p:extLst>
      <p:ext uri="{BB962C8B-B14F-4D97-AF65-F5344CB8AC3E}">
        <p14:creationId xmlns:p14="http://schemas.microsoft.com/office/powerpoint/2010/main" val="3723284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dirty="0" smtClean="0"/>
              <a:t>Democracy through the invisible hand that touches</a:t>
            </a:r>
            <a:endParaRPr lang="zh-TW" altLang="en-US" dirty="0"/>
          </a:p>
        </p:txBody>
      </p:sp>
      <p:pic>
        <p:nvPicPr>
          <p:cNvPr id="4" name="Picture 3"/>
          <p:cNvPicPr>
            <a:picLocks noChangeAspect="1"/>
          </p:cNvPicPr>
          <p:nvPr/>
        </p:nvPicPr>
        <p:blipFill>
          <a:blip r:embed="rId2"/>
          <a:stretch>
            <a:fillRect/>
          </a:stretch>
        </p:blipFill>
        <p:spPr>
          <a:xfrm>
            <a:off x="1180207" y="2251396"/>
            <a:ext cx="9072115" cy="3427509"/>
          </a:xfrm>
          <a:prstGeom prst="rect">
            <a:avLst/>
          </a:prstGeom>
        </p:spPr>
      </p:pic>
    </p:spTree>
    <p:extLst>
      <p:ext uri="{BB962C8B-B14F-4D97-AF65-F5344CB8AC3E}">
        <p14:creationId xmlns:p14="http://schemas.microsoft.com/office/powerpoint/2010/main" val="1228145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58757"/>
          <a:stretch/>
        </p:blipFill>
        <p:spPr>
          <a:xfrm>
            <a:off x="9095366" y="325119"/>
            <a:ext cx="2832847" cy="6248401"/>
          </a:xfrm>
        </p:spPr>
      </p:pic>
      <p:sp>
        <p:nvSpPr>
          <p:cNvPr id="8" name="TextBox 7"/>
          <p:cNvSpPr txBox="1"/>
          <p:nvPr/>
        </p:nvSpPr>
        <p:spPr>
          <a:xfrm>
            <a:off x="914400" y="1148080"/>
            <a:ext cx="6959600" cy="4770537"/>
          </a:xfrm>
          <a:prstGeom prst="rect">
            <a:avLst/>
          </a:prstGeom>
          <a:noFill/>
        </p:spPr>
        <p:txBody>
          <a:bodyPr wrap="square" rtlCol="0">
            <a:spAutoFit/>
          </a:bodyPr>
          <a:lstStyle/>
          <a:p>
            <a:pPr marL="571500" indent="-571500">
              <a:buFont typeface="Arial" panose="020B0604020202020204" pitchFamily="34" charset="0"/>
              <a:buChar char="•"/>
            </a:pPr>
            <a:r>
              <a:rPr lang="en-US" altLang="zh-TW" sz="3200" dirty="0" smtClean="0"/>
              <a:t>Whitman’s life</a:t>
            </a:r>
          </a:p>
          <a:p>
            <a:pPr marL="571500" indent="-571500">
              <a:buFont typeface="Arial" panose="020B0604020202020204" pitchFamily="34" charset="0"/>
              <a:buChar char="•"/>
            </a:pPr>
            <a:r>
              <a:rPr lang="en-US" altLang="zh-TW" sz="3200" dirty="0" smtClean="0"/>
              <a:t>Whitman vs. Emerson</a:t>
            </a:r>
          </a:p>
          <a:p>
            <a:pPr marL="571500" indent="-571500">
              <a:buFont typeface="Arial" panose="020B0604020202020204" pitchFamily="34" charset="0"/>
              <a:buChar char="•"/>
            </a:pPr>
            <a:r>
              <a:rPr lang="en-US" altLang="zh-TW" sz="3200" dirty="0" smtClean="0"/>
              <a:t>Whitman and sex</a:t>
            </a:r>
          </a:p>
          <a:p>
            <a:pPr marL="571500" indent="-571500">
              <a:buFont typeface="Arial" panose="020B0604020202020204" pitchFamily="34" charset="0"/>
              <a:buChar char="•"/>
            </a:pPr>
            <a:r>
              <a:rPr lang="en-US" altLang="zh-TW" sz="3200" dirty="0" smtClean="0"/>
              <a:t>Whitman and slavery</a:t>
            </a:r>
          </a:p>
          <a:p>
            <a:pPr marL="571500" indent="-571500">
              <a:buFont typeface="Arial" panose="020B0604020202020204" pitchFamily="34" charset="0"/>
              <a:buChar char="•"/>
            </a:pPr>
            <a:r>
              <a:rPr lang="en-US" altLang="zh-TW" sz="3200" dirty="0" smtClean="0"/>
              <a:t>Whitman and democracy</a:t>
            </a:r>
          </a:p>
          <a:p>
            <a:pPr marL="571500" indent="-571500">
              <a:buFont typeface="Arial" panose="020B0604020202020204" pitchFamily="34" charset="0"/>
              <a:buChar char="•"/>
            </a:pPr>
            <a:r>
              <a:rPr lang="en-US" altLang="zh-TW" sz="3200" dirty="0" smtClean="0"/>
              <a:t>Whitman’s impossible homecoming</a:t>
            </a:r>
          </a:p>
          <a:p>
            <a:pPr marL="571500" indent="-571500">
              <a:buFont typeface="Arial" panose="020B0604020202020204" pitchFamily="34" charset="0"/>
              <a:buChar char="•"/>
            </a:pPr>
            <a:endParaRPr lang="en-US" altLang="zh-TW" sz="4000" dirty="0" smtClean="0"/>
          </a:p>
          <a:p>
            <a:pPr marL="571500" indent="-571500">
              <a:buFont typeface="Arial" panose="020B0604020202020204" pitchFamily="34" charset="0"/>
              <a:buChar char="•"/>
            </a:pPr>
            <a:endParaRPr lang="zh-TW" altLang="en-US" sz="4000" dirty="0"/>
          </a:p>
        </p:txBody>
      </p:sp>
    </p:spTree>
    <p:extLst>
      <p:ext uri="{BB962C8B-B14F-4D97-AF65-F5344CB8AC3E}">
        <p14:creationId xmlns:p14="http://schemas.microsoft.com/office/powerpoint/2010/main" val="1455646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dirty="0" smtClean="0"/>
              <a:t>Democracy through the invisible hand that touches</a:t>
            </a:r>
            <a:endParaRPr lang="zh-TW" altLang="en-US" dirty="0"/>
          </a:p>
        </p:txBody>
      </p:sp>
      <p:pic>
        <p:nvPicPr>
          <p:cNvPr id="3" name="Picture 2"/>
          <p:cNvPicPr>
            <a:picLocks noChangeAspect="1"/>
          </p:cNvPicPr>
          <p:nvPr/>
        </p:nvPicPr>
        <p:blipFill>
          <a:blip r:embed="rId2"/>
          <a:stretch>
            <a:fillRect/>
          </a:stretch>
        </p:blipFill>
        <p:spPr>
          <a:xfrm>
            <a:off x="1205826" y="2125586"/>
            <a:ext cx="9065333" cy="3851702"/>
          </a:xfrm>
          <a:prstGeom prst="rect">
            <a:avLst/>
          </a:prstGeom>
        </p:spPr>
      </p:pic>
    </p:spTree>
    <p:extLst>
      <p:ext uri="{BB962C8B-B14F-4D97-AF65-F5344CB8AC3E}">
        <p14:creationId xmlns:p14="http://schemas.microsoft.com/office/powerpoint/2010/main" val="4114882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dirty="0" smtClean="0"/>
              <a:t>Democracy through the invisible hand that touches</a:t>
            </a:r>
            <a:endParaRPr lang="zh-TW" altLang="en-US" dirty="0"/>
          </a:p>
        </p:txBody>
      </p:sp>
      <p:sp>
        <p:nvSpPr>
          <p:cNvPr id="3" name="Content Placeholder 2"/>
          <p:cNvSpPr>
            <a:spLocks noGrp="1"/>
          </p:cNvSpPr>
          <p:nvPr>
            <p:ph idx="1"/>
          </p:nvPr>
        </p:nvSpPr>
        <p:spPr/>
        <p:txBody>
          <a:bodyPr>
            <a:normAutofit/>
          </a:bodyPr>
          <a:lstStyle/>
          <a:p>
            <a:r>
              <a:rPr lang="en-US" altLang="zh-TW" sz="2800" dirty="0"/>
              <a:t>the finite mortal individual, democratic citizen, equal to and among others, who contains the world within himself by virtue of his resourceful imagination and his sympathetic love. “I am he attesting sympathy,” the poet announces. [. . .] The defects in earthly love are to be overcome not by any established system of belief [. . .] but by the capacity of the individual </a:t>
            </a:r>
            <a:r>
              <a:rPr lang="en-US" altLang="zh-TW" sz="2800" b="1" dirty="0">
                <a:solidFill>
                  <a:srgbClr val="FFFF00"/>
                </a:solidFill>
              </a:rPr>
              <a:t>to extend the circles of sympathy outward to </a:t>
            </a:r>
            <a:r>
              <a:rPr lang="en-US" altLang="zh-TW" sz="2800" b="1" dirty="0">
                <a:solidFill>
                  <a:srgbClr val="FF99FF"/>
                </a:solidFill>
              </a:rPr>
              <a:t>embrace</a:t>
            </a:r>
            <a:r>
              <a:rPr lang="en-US" altLang="zh-TW" sz="2800" b="1" dirty="0">
                <a:solidFill>
                  <a:srgbClr val="FFFF00"/>
                </a:solidFill>
              </a:rPr>
              <a:t> everything in the world with equal love</a:t>
            </a:r>
            <a:r>
              <a:rPr lang="en-US" altLang="zh-TW" sz="2800" dirty="0"/>
              <a:t>. (“Democratic Desire” 107)</a:t>
            </a:r>
            <a:endParaRPr lang="zh-TW" altLang="en-US" sz="2800" dirty="0"/>
          </a:p>
        </p:txBody>
      </p:sp>
    </p:spTree>
    <p:extLst>
      <p:ext uri="{BB962C8B-B14F-4D97-AF65-F5344CB8AC3E}">
        <p14:creationId xmlns:p14="http://schemas.microsoft.com/office/powerpoint/2010/main" val="3815208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58757"/>
          <a:stretch/>
        </p:blipFill>
        <p:spPr>
          <a:xfrm>
            <a:off x="9095366" y="325119"/>
            <a:ext cx="2832847" cy="6248401"/>
          </a:xfrm>
        </p:spPr>
      </p:pic>
      <p:sp>
        <p:nvSpPr>
          <p:cNvPr id="8" name="TextBox 7"/>
          <p:cNvSpPr txBox="1"/>
          <p:nvPr/>
        </p:nvSpPr>
        <p:spPr>
          <a:xfrm>
            <a:off x="1333099" y="1650732"/>
            <a:ext cx="6617368" cy="3785652"/>
          </a:xfrm>
          <a:prstGeom prst="rect">
            <a:avLst/>
          </a:prstGeom>
          <a:noFill/>
        </p:spPr>
        <p:txBody>
          <a:bodyPr wrap="square" rtlCol="0">
            <a:spAutoFit/>
          </a:bodyPr>
          <a:lstStyle/>
          <a:p>
            <a:r>
              <a:rPr lang="en-US" altLang="zh-TW" sz="4000" dirty="0" smtClean="0"/>
              <a:t>Critics like to emphasize how Whitman can embrace everyone, but I think there’s a barrier between him and his father</a:t>
            </a:r>
            <a:endParaRPr lang="zh-TW" altLang="en-US" sz="4000" dirty="0"/>
          </a:p>
        </p:txBody>
      </p:sp>
    </p:spTree>
    <p:extLst>
      <p:ext uri="{BB962C8B-B14F-4D97-AF65-F5344CB8AC3E}">
        <p14:creationId xmlns:p14="http://schemas.microsoft.com/office/powerpoint/2010/main" val="4050924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“Wild Frank’s Return”</a:t>
            </a:r>
            <a:endParaRPr lang="zh-TW" altLang="en-US" dirty="0"/>
          </a:p>
        </p:txBody>
      </p:sp>
      <p:sp>
        <p:nvSpPr>
          <p:cNvPr id="3" name="Content Placeholder 2"/>
          <p:cNvSpPr>
            <a:spLocks noGrp="1"/>
          </p:cNvSpPr>
          <p:nvPr>
            <p:ph idx="1"/>
          </p:nvPr>
        </p:nvSpPr>
        <p:spPr/>
        <p:txBody>
          <a:bodyPr>
            <a:noAutofit/>
          </a:bodyPr>
          <a:lstStyle/>
          <a:p>
            <a:r>
              <a:rPr lang="en-US" altLang="zh-TW" sz="2400" dirty="0"/>
              <a:t>Wild Frank left home as a gesture of protest against his father’s favoritism. Two years later, he “</a:t>
            </a:r>
            <a:r>
              <a:rPr lang="en-US" altLang="zh-TW" sz="2400" dirty="0" err="1"/>
              <a:t>appear’d</a:t>
            </a:r>
            <a:r>
              <a:rPr lang="en-US" altLang="zh-TW" sz="2400" dirty="0"/>
              <a:t> to have lost his angry feeling” toward his father and decided to go home (63). On his way, he decided to take a nap and tied his mare over his wrist. A thunderstorm came and frightened the mare. She started to dash, dragging behind her the poor Wild Frank. The family heard the clatter and went out to greet the son, only to see “the rough semblance of a human form—all </a:t>
            </a:r>
            <a:r>
              <a:rPr lang="en-US" altLang="zh-TW" sz="2400" dirty="0" err="1"/>
              <a:t>batter’d</a:t>
            </a:r>
            <a:r>
              <a:rPr lang="en-US" altLang="zh-TW" sz="2400" dirty="0"/>
              <a:t> and cut, and bloody” (67).</a:t>
            </a:r>
            <a:endParaRPr lang="zh-TW" altLang="en-US" sz="2400" dirty="0"/>
          </a:p>
        </p:txBody>
      </p:sp>
    </p:spTree>
    <p:extLst>
      <p:ext uri="{BB962C8B-B14F-4D97-AF65-F5344CB8AC3E}">
        <p14:creationId xmlns:p14="http://schemas.microsoft.com/office/powerpoint/2010/main" val="736660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“Come up from the fields, father”</a:t>
            </a:r>
            <a:endParaRPr lang="zh-TW" altLang="en-US" dirty="0"/>
          </a:p>
        </p:txBody>
      </p:sp>
      <p:pic>
        <p:nvPicPr>
          <p:cNvPr id="4" name="Picture 3"/>
          <p:cNvPicPr>
            <a:picLocks noChangeAspect="1"/>
          </p:cNvPicPr>
          <p:nvPr/>
        </p:nvPicPr>
        <p:blipFill>
          <a:blip r:embed="rId2"/>
          <a:stretch>
            <a:fillRect/>
          </a:stretch>
        </p:blipFill>
        <p:spPr>
          <a:xfrm>
            <a:off x="1222639" y="2014194"/>
            <a:ext cx="9746721" cy="3760964"/>
          </a:xfrm>
          <a:prstGeom prst="rect">
            <a:avLst/>
          </a:prstGeom>
        </p:spPr>
      </p:pic>
    </p:spTree>
    <p:extLst>
      <p:ext uri="{BB962C8B-B14F-4D97-AF65-F5344CB8AC3E}">
        <p14:creationId xmlns:p14="http://schemas.microsoft.com/office/powerpoint/2010/main" val="3041444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“Come up from the fields, father”</a:t>
            </a:r>
            <a:endParaRPr lang="zh-TW" altLang="en-US" dirty="0"/>
          </a:p>
        </p:txBody>
      </p:sp>
      <p:pic>
        <p:nvPicPr>
          <p:cNvPr id="3" name="Picture 2"/>
          <p:cNvPicPr>
            <a:picLocks noChangeAspect="1"/>
          </p:cNvPicPr>
          <p:nvPr/>
        </p:nvPicPr>
        <p:blipFill>
          <a:blip r:embed="rId2"/>
          <a:stretch>
            <a:fillRect/>
          </a:stretch>
        </p:blipFill>
        <p:spPr>
          <a:xfrm>
            <a:off x="1313582" y="2014194"/>
            <a:ext cx="9789973" cy="3424080"/>
          </a:xfrm>
          <a:prstGeom prst="rect">
            <a:avLst/>
          </a:prstGeom>
        </p:spPr>
      </p:pic>
    </p:spTree>
    <p:extLst>
      <p:ext uri="{BB962C8B-B14F-4D97-AF65-F5344CB8AC3E}">
        <p14:creationId xmlns:p14="http://schemas.microsoft.com/office/powerpoint/2010/main" val="338985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“Come up from the fields, father”</a:t>
            </a:r>
            <a:endParaRPr lang="zh-TW" altLang="en-US" dirty="0"/>
          </a:p>
        </p:txBody>
      </p:sp>
      <p:pic>
        <p:nvPicPr>
          <p:cNvPr id="4" name="Picture 3"/>
          <p:cNvPicPr>
            <a:picLocks noChangeAspect="1"/>
          </p:cNvPicPr>
          <p:nvPr/>
        </p:nvPicPr>
        <p:blipFill>
          <a:blip r:embed="rId2"/>
          <a:stretch>
            <a:fillRect/>
          </a:stretch>
        </p:blipFill>
        <p:spPr>
          <a:xfrm>
            <a:off x="1237859" y="2014193"/>
            <a:ext cx="9716096" cy="2538555"/>
          </a:xfrm>
          <a:prstGeom prst="rect">
            <a:avLst/>
          </a:prstGeom>
        </p:spPr>
      </p:pic>
    </p:spTree>
    <p:extLst>
      <p:ext uri="{BB962C8B-B14F-4D97-AF65-F5344CB8AC3E}">
        <p14:creationId xmlns:p14="http://schemas.microsoft.com/office/powerpoint/2010/main" val="29509975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“Come up from the fields, father”</a:t>
            </a:r>
            <a:endParaRPr lang="zh-TW" altLang="en-US" dirty="0"/>
          </a:p>
        </p:txBody>
      </p:sp>
      <p:pic>
        <p:nvPicPr>
          <p:cNvPr id="3" name="Picture 2"/>
          <p:cNvPicPr>
            <a:picLocks noChangeAspect="1"/>
          </p:cNvPicPr>
          <p:nvPr/>
        </p:nvPicPr>
        <p:blipFill>
          <a:blip r:embed="rId2"/>
          <a:stretch>
            <a:fillRect/>
          </a:stretch>
        </p:blipFill>
        <p:spPr>
          <a:xfrm>
            <a:off x="588529" y="2100822"/>
            <a:ext cx="11164915" cy="2355675"/>
          </a:xfrm>
          <a:prstGeom prst="rect">
            <a:avLst/>
          </a:prstGeom>
        </p:spPr>
      </p:pic>
    </p:spTree>
    <p:extLst>
      <p:ext uri="{BB962C8B-B14F-4D97-AF65-F5344CB8AC3E}">
        <p14:creationId xmlns:p14="http://schemas.microsoft.com/office/powerpoint/2010/main" val="190751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“Come up from the fields, father”</a:t>
            </a:r>
            <a:endParaRPr lang="zh-TW" altLang="en-US" dirty="0"/>
          </a:p>
        </p:txBody>
      </p:sp>
      <p:pic>
        <p:nvPicPr>
          <p:cNvPr id="4" name="Picture 3"/>
          <p:cNvPicPr>
            <a:picLocks noChangeAspect="1"/>
          </p:cNvPicPr>
          <p:nvPr/>
        </p:nvPicPr>
        <p:blipFill>
          <a:blip r:embed="rId2"/>
          <a:stretch>
            <a:fillRect/>
          </a:stretch>
        </p:blipFill>
        <p:spPr>
          <a:xfrm>
            <a:off x="1258987" y="2171300"/>
            <a:ext cx="9664733" cy="2612456"/>
          </a:xfrm>
          <a:prstGeom prst="rect">
            <a:avLst/>
          </a:prstGeom>
        </p:spPr>
      </p:pic>
    </p:spTree>
    <p:extLst>
      <p:ext uri="{BB962C8B-B14F-4D97-AF65-F5344CB8AC3E}">
        <p14:creationId xmlns:p14="http://schemas.microsoft.com/office/powerpoint/2010/main" val="3403782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Whitman’s Life</a:t>
            </a:r>
            <a:endParaRPr lang="zh-TW" altLang="en-US" dirty="0"/>
          </a:p>
        </p:txBody>
      </p:sp>
      <p:sp>
        <p:nvSpPr>
          <p:cNvPr id="3" name="Content Placeholder 2"/>
          <p:cNvSpPr>
            <a:spLocks noGrp="1"/>
          </p:cNvSpPr>
          <p:nvPr>
            <p:ph idx="1"/>
          </p:nvPr>
        </p:nvSpPr>
        <p:spPr>
          <a:xfrm>
            <a:off x="1066800" y="2103120"/>
            <a:ext cx="10058400" cy="4185920"/>
          </a:xfrm>
        </p:spPr>
        <p:txBody>
          <a:bodyPr>
            <a:normAutofit fontScale="92500" lnSpcReduction="10000"/>
          </a:bodyPr>
          <a:lstStyle/>
          <a:p>
            <a:r>
              <a:rPr lang="en-US" altLang="zh-TW" sz="2400" dirty="0" smtClean="0"/>
              <a:t>Born in 1819 in West Hills, New York</a:t>
            </a:r>
          </a:p>
          <a:p>
            <a:r>
              <a:rPr lang="en-US" altLang="zh-TW" sz="2400" dirty="0" smtClean="0"/>
              <a:t>Moved to Brooklyn at 4</a:t>
            </a:r>
          </a:p>
          <a:p>
            <a:r>
              <a:rPr lang="en-US" altLang="zh-TW" sz="2400" dirty="0" smtClean="0"/>
              <a:t>Dropped out of school at 11</a:t>
            </a:r>
          </a:p>
          <a:p>
            <a:r>
              <a:rPr lang="en-US" altLang="zh-TW" sz="2400" dirty="0" smtClean="0"/>
              <a:t>Taught school when he was about 20</a:t>
            </a:r>
          </a:p>
          <a:p>
            <a:r>
              <a:rPr lang="en-US" altLang="zh-TW" sz="2400" dirty="0" smtClean="0"/>
              <a:t>Published “The punishment of Pride” (poem) and “Death in the School-Room” (story; against corporeal punishment) at 22</a:t>
            </a:r>
          </a:p>
          <a:p>
            <a:r>
              <a:rPr lang="en-US" altLang="zh-TW" sz="2400" dirty="0" smtClean="0"/>
              <a:t>At 36, published the first edition of </a:t>
            </a:r>
            <a:r>
              <a:rPr lang="en-US" altLang="zh-TW" sz="2400" i="1" dirty="0" smtClean="0"/>
              <a:t>Leaves of Grass</a:t>
            </a:r>
          </a:p>
          <a:p>
            <a:r>
              <a:rPr lang="en-US" altLang="zh-TW" sz="2400" dirty="0" smtClean="0"/>
              <a:t>Tended the injured and the sick during the Civil War</a:t>
            </a:r>
          </a:p>
          <a:p>
            <a:r>
              <a:rPr lang="en-US" altLang="zh-TW" sz="2400" dirty="0" smtClean="0"/>
              <a:t>Visited by Oscar Wilde at 63</a:t>
            </a:r>
          </a:p>
          <a:p>
            <a:r>
              <a:rPr lang="en-US" altLang="zh-TW" sz="2400" dirty="0" smtClean="0"/>
              <a:t>Died in 1892 in New Jersey</a:t>
            </a:r>
          </a:p>
        </p:txBody>
      </p:sp>
      <p:pic>
        <p:nvPicPr>
          <p:cNvPr id="4" name="Picture 3"/>
          <p:cNvPicPr>
            <a:picLocks noChangeAspect="1"/>
          </p:cNvPicPr>
          <p:nvPr/>
        </p:nvPicPr>
        <p:blipFill>
          <a:blip r:embed="rId2"/>
          <a:stretch>
            <a:fillRect/>
          </a:stretch>
        </p:blipFill>
        <p:spPr>
          <a:xfrm>
            <a:off x="6228080" y="1906546"/>
            <a:ext cx="5296000" cy="4283531"/>
          </a:xfrm>
          <a:prstGeom prst="rect">
            <a:avLst/>
          </a:prstGeom>
        </p:spPr>
      </p:pic>
    </p:spTree>
    <p:extLst>
      <p:ext uri="{BB962C8B-B14F-4D97-AF65-F5344CB8AC3E}">
        <p14:creationId xmlns:p14="http://schemas.microsoft.com/office/powerpoint/2010/main" val="13708822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Behind Whitman’s poetry</a:t>
            </a:r>
            <a:endParaRPr lang="zh-TW" altLang="en-US" dirty="0"/>
          </a:p>
        </p:txBody>
      </p:sp>
      <p:sp>
        <p:nvSpPr>
          <p:cNvPr id="3" name="Content Placeholder 2"/>
          <p:cNvSpPr>
            <a:spLocks noGrp="1"/>
          </p:cNvSpPr>
          <p:nvPr>
            <p:ph idx="1"/>
          </p:nvPr>
        </p:nvSpPr>
        <p:spPr/>
        <p:txBody>
          <a:bodyPr>
            <a:normAutofit/>
          </a:bodyPr>
          <a:lstStyle/>
          <a:p>
            <a:r>
              <a:rPr lang="en-US" altLang="zh-TW" sz="2400" dirty="0" smtClean="0"/>
              <a:t>“Cosmic consciousness”</a:t>
            </a:r>
            <a:endParaRPr lang="zh-TW" altLang="en-US" sz="2400" dirty="0"/>
          </a:p>
        </p:txBody>
      </p:sp>
      <p:pic>
        <p:nvPicPr>
          <p:cNvPr id="4" name="Picture 3">
            <a:hlinkClick r:id="rId2"/>
          </p:cNvPr>
          <p:cNvPicPr>
            <a:picLocks noChangeAspect="1"/>
          </p:cNvPicPr>
          <p:nvPr/>
        </p:nvPicPr>
        <p:blipFill>
          <a:blip r:embed="rId3"/>
          <a:stretch>
            <a:fillRect/>
          </a:stretch>
        </p:blipFill>
        <p:spPr>
          <a:xfrm>
            <a:off x="1158240" y="2582666"/>
            <a:ext cx="5231727" cy="3312172"/>
          </a:xfrm>
          <a:prstGeom prst="rect">
            <a:avLst/>
          </a:prstGeom>
        </p:spPr>
      </p:pic>
      <p:sp>
        <p:nvSpPr>
          <p:cNvPr id="5" name="Rectangle 4"/>
          <p:cNvSpPr/>
          <p:nvPr/>
        </p:nvSpPr>
        <p:spPr>
          <a:xfrm>
            <a:off x="2192303" y="5912353"/>
            <a:ext cx="4373313" cy="369332"/>
          </a:xfrm>
          <a:prstGeom prst="rect">
            <a:avLst/>
          </a:prstGeom>
        </p:spPr>
        <p:txBody>
          <a:bodyPr wrap="none">
            <a:spAutoFit/>
          </a:bodyPr>
          <a:lstStyle/>
          <a:p>
            <a:r>
              <a:rPr lang="en-GB" altLang="zh-TW" dirty="0"/>
              <a:t>https://youtu.be/RHgfTd9zbJ8?t=2576</a:t>
            </a:r>
            <a:endParaRPr lang="zh-TW" altLang="en-US" dirty="0"/>
          </a:p>
        </p:txBody>
      </p:sp>
      <p:pic>
        <p:nvPicPr>
          <p:cNvPr id="6" name="Picture 5"/>
          <p:cNvPicPr>
            <a:picLocks noChangeAspect="1"/>
          </p:cNvPicPr>
          <p:nvPr/>
        </p:nvPicPr>
        <p:blipFill>
          <a:blip r:embed="rId4"/>
          <a:stretch>
            <a:fillRect/>
          </a:stretch>
        </p:blipFill>
        <p:spPr>
          <a:xfrm>
            <a:off x="8747760" y="1945722"/>
            <a:ext cx="2468880" cy="3949116"/>
          </a:xfrm>
          <a:prstGeom prst="rect">
            <a:avLst/>
          </a:prstGeom>
        </p:spPr>
      </p:pic>
      <p:sp>
        <p:nvSpPr>
          <p:cNvPr id="7" name="Rectangle 6"/>
          <p:cNvSpPr/>
          <p:nvPr/>
        </p:nvSpPr>
        <p:spPr>
          <a:xfrm>
            <a:off x="7691119" y="5912353"/>
            <a:ext cx="3741730" cy="261610"/>
          </a:xfrm>
          <a:prstGeom prst="rect">
            <a:avLst/>
          </a:prstGeom>
        </p:spPr>
        <p:txBody>
          <a:bodyPr wrap="none">
            <a:spAutoFit/>
          </a:bodyPr>
          <a:lstStyle/>
          <a:p>
            <a:r>
              <a:rPr lang="en-GB" altLang="zh-TW" sz="1100" dirty="0"/>
              <a:t>https://en.wikipedia.org/wiki/Ralph_Waldo_Emerson</a:t>
            </a:r>
            <a:endParaRPr lang="zh-TW" altLang="en-US" sz="1100" dirty="0"/>
          </a:p>
        </p:txBody>
      </p:sp>
    </p:spTree>
    <p:extLst>
      <p:ext uri="{BB962C8B-B14F-4D97-AF65-F5344CB8AC3E}">
        <p14:creationId xmlns:p14="http://schemas.microsoft.com/office/powerpoint/2010/main" val="274118905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6881" y="442490"/>
            <a:ext cx="8891134" cy="5998950"/>
          </a:xfrm>
          <a:prstGeom prst="rect">
            <a:avLst/>
          </a:prstGeom>
        </p:spPr>
      </p:pic>
      <p:sp>
        <p:nvSpPr>
          <p:cNvPr id="5" name="Left Arrow 4"/>
          <p:cNvSpPr/>
          <p:nvPr/>
        </p:nvSpPr>
        <p:spPr>
          <a:xfrm rot="19727708">
            <a:off x="5974080" y="1036320"/>
            <a:ext cx="1849120" cy="47752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Left Arrow 5"/>
          <p:cNvSpPr/>
          <p:nvPr/>
        </p:nvSpPr>
        <p:spPr>
          <a:xfrm rot="19727708">
            <a:off x="6614159" y="2402782"/>
            <a:ext cx="1849120" cy="47752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Left Arrow 6"/>
          <p:cNvSpPr/>
          <p:nvPr/>
        </p:nvSpPr>
        <p:spPr>
          <a:xfrm rot="19727708">
            <a:off x="6329680" y="3277885"/>
            <a:ext cx="1849120" cy="47752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4119030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Emerson vs. Whitman</a:t>
            </a:r>
            <a:endParaRPr lang="zh-TW" altLang="en-US" dirty="0"/>
          </a:p>
        </p:txBody>
      </p:sp>
      <p:sp>
        <p:nvSpPr>
          <p:cNvPr id="3" name="Content Placeholder 2"/>
          <p:cNvSpPr>
            <a:spLocks noGrp="1"/>
          </p:cNvSpPr>
          <p:nvPr>
            <p:ph idx="1"/>
          </p:nvPr>
        </p:nvSpPr>
        <p:spPr/>
        <p:txBody>
          <a:bodyPr>
            <a:normAutofit/>
          </a:bodyPr>
          <a:lstStyle/>
          <a:p>
            <a:pPr marL="0" indent="0">
              <a:buNone/>
            </a:pPr>
            <a:r>
              <a:rPr lang="en-US" altLang="zh-TW" sz="2800" dirty="0" smtClean="0"/>
              <a:t>Emerson: experience God in nature</a:t>
            </a:r>
          </a:p>
          <a:p>
            <a:pPr marL="0" indent="0">
              <a:buNone/>
            </a:pPr>
            <a:r>
              <a:rPr lang="en-US" altLang="zh-TW" sz="2800" dirty="0" smtClean="0"/>
              <a:t>Whitman: God = source of life = love/sex</a:t>
            </a:r>
            <a:endParaRPr lang="zh-TW" altLang="en-US" sz="2800" dirty="0"/>
          </a:p>
        </p:txBody>
      </p:sp>
      <p:pic>
        <p:nvPicPr>
          <p:cNvPr id="4" name="Picture 3"/>
          <p:cNvPicPr>
            <a:picLocks noChangeAspect="1"/>
          </p:cNvPicPr>
          <p:nvPr/>
        </p:nvPicPr>
        <p:blipFill>
          <a:blip r:embed="rId2"/>
          <a:stretch>
            <a:fillRect/>
          </a:stretch>
        </p:blipFill>
        <p:spPr>
          <a:xfrm>
            <a:off x="1173480" y="3230880"/>
            <a:ext cx="5182808" cy="2720974"/>
          </a:xfrm>
          <a:prstGeom prst="rect">
            <a:avLst/>
          </a:prstGeom>
        </p:spPr>
      </p:pic>
      <p:sp>
        <p:nvSpPr>
          <p:cNvPr id="5" name="Rectangle 4"/>
          <p:cNvSpPr/>
          <p:nvPr/>
        </p:nvSpPr>
        <p:spPr>
          <a:xfrm>
            <a:off x="1066800" y="5993161"/>
            <a:ext cx="6096000" cy="261610"/>
          </a:xfrm>
          <a:prstGeom prst="rect">
            <a:avLst/>
          </a:prstGeom>
        </p:spPr>
        <p:txBody>
          <a:bodyPr>
            <a:spAutoFit/>
          </a:bodyPr>
          <a:lstStyle/>
          <a:p>
            <a:r>
              <a:rPr lang="en-GB" altLang="zh-TW" sz="1100" dirty="0"/>
              <a:t>https://www.brainyquote.com/quotes/ralph_waldo_emerson_385779</a:t>
            </a:r>
            <a:endParaRPr lang="zh-TW" altLang="en-US" sz="11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2968" y="3230879"/>
            <a:ext cx="4768912" cy="2682513"/>
          </a:xfrm>
          <a:prstGeom prst="rect">
            <a:avLst/>
          </a:prstGeom>
        </p:spPr>
      </p:pic>
      <p:sp>
        <p:nvSpPr>
          <p:cNvPr id="8" name="Rectangle 7"/>
          <p:cNvSpPr/>
          <p:nvPr/>
        </p:nvSpPr>
        <p:spPr>
          <a:xfrm>
            <a:off x="7423088" y="5951854"/>
            <a:ext cx="3915472" cy="430887"/>
          </a:xfrm>
          <a:prstGeom prst="rect">
            <a:avLst/>
          </a:prstGeom>
        </p:spPr>
        <p:txBody>
          <a:bodyPr wrap="square">
            <a:spAutoFit/>
          </a:bodyPr>
          <a:lstStyle/>
          <a:p>
            <a:r>
              <a:rPr lang="en-GB" altLang="zh-TW" sz="1100"/>
              <a:t>https://quotefancy.com/quote/930557/Walt-Whitman-In-the-faces-of-men-and-women-I-see-God</a:t>
            </a:r>
            <a:endParaRPr lang="zh-TW" altLang="en-US" sz="1100" dirty="0"/>
          </a:p>
        </p:txBody>
      </p:sp>
    </p:spTree>
    <p:extLst>
      <p:ext uri="{BB962C8B-B14F-4D97-AF65-F5344CB8AC3E}">
        <p14:creationId xmlns:p14="http://schemas.microsoft.com/office/powerpoint/2010/main" val="188750163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Whitman on Sex</a:t>
            </a:r>
            <a:endParaRPr lang="zh-TW" altLang="en-US" dirty="0"/>
          </a:p>
        </p:txBody>
      </p:sp>
      <p:sp>
        <p:nvSpPr>
          <p:cNvPr id="3" name="Content Placeholder 2"/>
          <p:cNvSpPr>
            <a:spLocks noGrp="1"/>
          </p:cNvSpPr>
          <p:nvPr>
            <p:ph idx="1"/>
          </p:nvPr>
        </p:nvSpPr>
        <p:spPr/>
        <p:txBody>
          <a:bodyPr>
            <a:normAutofit/>
          </a:bodyPr>
          <a:lstStyle/>
          <a:p>
            <a:r>
              <a:rPr lang="en-US" altLang="zh-TW" sz="2800" dirty="0" smtClean="0"/>
              <a:t>In </a:t>
            </a:r>
            <a:r>
              <a:rPr lang="en-US" altLang="zh-TW" sz="2800" dirty="0"/>
              <a:t>one of his anonymous reviews of his book ("Walt Whitman and His Poems," 1855) he wrote of himself and the 1855 </a:t>
            </a:r>
            <a:r>
              <a:rPr lang="en-US" altLang="zh-TW" sz="2800" i="1" dirty="0"/>
              <a:t>Leaves</a:t>
            </a:r>
            <a:r>
              <a:rPr lang="en-US" altLang="zh-TW" sz="2800" dirty="0"/>
              <a:t> : "</a:t>
            </a:r>
            <a:r>
              <a:rPr lang="en-US" altLang="zh-TW" sz="2800" b="1" dirty="0">
                <a:solidFill>
                  <a:srgbClr val="FFFF00"/>
                </a:solidFill>
              </a:rPr>
              <a:t>The body, he teaches, is beautiful. Sex is also beautiful. . . . Sex will not be put aside; it is a great ordination of the universe</a:t>
            </a:r>
            <a:r>
              <a:rPr lang="en-US" altLang="zh-TW" sz="2800" dirty="0"/>
              <a:t>. He works the muscle of the male and the teeming </a:t>
            </a:r>
            <a:r>
              <a:rPr lang="en-US" altLang="zh-TW" sz="2800" dirty="0" err="1"/>
              <a:t>fibre</a:t>
            </a:r>
            <a:r>
              <a:rPr lang="en-US" altLang="zh-TW" sz="2800" dirty="0"/>
              <a:t> of the female throughout his writings, as wholesome realities, impure only by deliberate intention and effort</a:t>
            </a:r>
            <a:r>
              <a:rPr lang="en-US" altLang="zh-TW" sz="2800" dirty="0" smtClean="0"/>
              <a:t>"</a:t>
            </a:r>
            <a:endParaRPr lang="zh-TW" altLang="en-US" sz="2800" dirty="0"/>
          </a:p>
        </p:txBody>
      </p:sp>
      <p:sp>
        <p:nvSpPr>
          <p:cNvPr id="4" name="Rectangle 3"/>
          <p:cNvSpPr/>
          <p:nvPr/>
        </p:nvSpPr>
        <p:spPr>
          <a:xfrm>
            <a:off x="6096000" y="6123966"/>
            <a:ext cx="6096000" cy="261610"/>
          </a:xfrm>
          <a:prstGeom prst="rect">
            <a:avLst/>
          </a:prstGeom>
        </p:spPr>
        <p:txBody>
          <a:bodyPr>
            <a:spAutoFit/>
          </a:bodyPr>
          <a:lstStyle/>
          <a:p>
            <a:r>
              <a:rPr lang="en-GB" altLang="zh-TW" sz="1100" dirty="0"/>
              <a:t>https://whitmanarchive.org/criticism/current/encyclopedia/entry_49.html</a:t>
            </a:r>
            <a:endParaRPr lang="zh-TW" altLang="en-US" sz="1100" dirty="0"/>
          </a:p>
        </p:txBody>
      </p:sp>
    </p:spTree>
    <p:extLst>
      <p:ext uri="{BB962C8B-B14F-4D97-AF65-F5344CB8AC3E}">
        <p14:creationId xmlns:p14="http://schemas.microsoft.com/office/powerpoint/2010/main" val="170835173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Attitude towards the body</a:t>
            </a:r>
            <a:endParaRPr lang="zh-TW" altLang="en-US" dirty="0"/>
          </a:p>
        </p:txBody>
      </p:sp>
      <p:sp>
        <p:nvSpPr>
          <p:cNvPr id="3" name="Content Placeholder 2"/>
          <p:cNvSpPr>
            <a:spLocks noGrp="1"/>
          </p:cNvSpPr>
          <p:nvPr>
            <p:ph idx="1"/>
          </p:nvPr>
        </p:nvSpPr>
        <p:spPr/>
        <p:txBody>
          <a:bodyPr>
            <a:normAutofit/>
          </a:bodyPr>
          <a:lstStyle/>
          <a:p>
            <a:r>
              <a:rPr lang="en-US" altLang="zh-TW" sz="2400" dirty="0" smtClean="0"/>
              <a:t>Not as inferior to soul, but as beautiful and sacred throughout</a:t>
            </a:r>
            <a:endParaRPr lang="zh-TW" altLang="en-US" sz="2400" dirty="0"/>
          </a:p>
        </p:txBody>
      </p:sp>
      <p:pic>
        <p:nvPicPr>
          <p:cNvPr id="4" name="Picture 3">
            <a:hlinkClick r:id="rId2"/>
          </p:cNvPr>
          <p:cNvPicPr>
            <a:picLocks noChangeAspect="1"/>
          </p:cNvPicPr>
          <p:nvPr/>
        </p:nvPicPr>
        <p:blipFill>
          <a:blip r:embed="rId3"/>
          <a:stretch>
            <a:fillRect/>
          </a:stretch>
        </p:blipFill>
        <p:spPr>
          <a:xfrm>
            <a:off x="1217772" y="2621279"/>
            <a:ext cx="5160982" cy="3288131"/>
          </a:xfrm>
          <a:prstGeom prst="rect">
            <a:avLst/>
          </a:prstGeom>
        </p:spPr>
      </p:pic>
      <p:sp>
        <p:nvSpPr>
          <p:cNvPr id="5" name="Rectangle 4"/>
          <p:cNvSpPr/>
          <p:nvPr/>
        </p:nvSpPr>
        <p:spPr>
          <a:xfrm>
            <a:off x="2192007" y="5909410"/>
            <a:ext cx="4373313" cy="369332"/>
          </a:xfrm>
          <a:prstGeom prst="rect">
            <a:avLst/>
          </a:prstGeom>
        </p:spPr>
        <p:txBody>
          <a:bodyPr wrap="none">
            <a:spAutoFit/>
          </a:bodyPr>
          <a:lstStyle/>
          <a:p>
            <a:r>
              <a:rPr lang="en-GB" altLang="zh-TW" dirty="0"/>
              <a:t>https://youtu.be/RHgfTd9zbJ8?t=3718</a:t>
            </a:r>
            <a:endParaRPr lang="zh-TW" altLang="en-US" dirty="0"/>
          </a:p>
        </p:txBody>
      </p:sp>
      <p:pic>
        <p:nvPicPr>
          <p:cNvPr id="6" name="Picture 5"/>
          <p:cNvPicPr>
            <a:picLocks noChangeAspect="1"/>
          </p:cNvPicPr>
          <p:nvPr/>
        </p:nvPicPr>
        <p:blipFill>
          <a:blip r:embed="rId4"/>
          <a:stretch>
            <a:fillRect/>
          </a:stretch>
        </p:blipFill>
        <p:spPr>
          <a:xfrm>
            <a:off x="8655742" y="1676469"/>
            <a:ext cx="2905714" cy="4358571"/>
          </a:xfrm>
          <a:prstGeom prst="rect">
            <a:avLst/>
          </a:prstGeom>
        </p:spPr>
      </p:pic>
      <p:sp>
        <p:nvSpPr>
          <p:cNvPr id="7" name="Rectangle 6"/>
          <p:cNvSpPr/>
          <p:nvPr/>
        </p:nvSpPr>
        <p:spPr>
          <a:xfrm>
            <a:off x="8029999" y="6076886"/>
            <a:ext cx="3708066" cy="261610"/>
          </a:xfrm>
          <a:prstGeom prst="rect">
            <a:avLst/>
          </a:prstGeom>
        </p:spPr>
        <p:txBody>
          <a:bodyPr wrap="none">
            <a:spAutoFit/>
          </a:bodyPr>
          <a:lstStyle/>
          <a:p>
            <a:r>
              <a:rPr lang="en-GB" altLang="zh-TW" sz="1100" dirty="0"/>
              <a:t>https://en.wikipedia.org/wiki/David_(Michelangelo)</a:t>
            </a:r>
            <a:endParaRPr lang="zh-TW" altLang="en-US" sz="1100" dirty="0"/>
          </a:p>
        </p:txBody>
      </p:sp>
    </p:spTree>
    <p:extLst>
      <p:ext uri="{BB962C8B-B14F-4D97-AF65-F5344CB8AC3E}">
        <p14:creationId xmlns:p14="http://schemas.microsoft.com/office/powerpoint/2010/main" val="256114072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4905" y="2032000"/>
            <a:ext cx="11110451" cy="4216399"/>
          </a:xfrm>
          <a:prstGeom prst="rect">
            <a:avLst/>
          </a:prstGeom>
        </p:spPr>
      </p:pic>
      <p:pic>
        <p:nvPicPr>
          <p:cNvPr id="5" name="Picture 4"/>
          <p:cNvPicPr>
            <a:picLocks noChangeAspect="1"/>
          </p:cNvPicPr>
          <p:nvPr/>
        </p:nvPicPr>
        <p:blipFill>
          <a:blip r:embed="rId3"/>
          <a:stretch>
            <a:fillRect/>
          </a:stretch>
        </p:blipFill>
        <p:spPr>
          <a:xfrm>
            <a:off x="534905" y="480043"/>
            <a:ext cx="5165736" cy="1348757"/>
          </a:xfrm>
          <a:prstGeom prst="rect">
            <a:avLst/>
          </a:prstGeom>
        </p:spPr>
      </p:pic>
    </p:spTree>
    <p:extLst>
      <p:ext uri="{BB962C8B-B14F-4D97-AF65-F5344CB8AC3E}">
        <p14:creationId xmlns:p14="http://schemas.microsoft.com/office/powerpoint/2010/main" val="3946200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TM03457510[[fn=Savon]]</Template>
  <TotalTime>193</TotalTime>
  <Words>697</Words>
  <Application>Microsoft Office PowerPoint</Application>
  <PresentationFormat>Widescreen</PresentationFormat>
  <Paragraphs>54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新細明體</vt:lpstr>
      <vt:lpstr>Arial</vt:lpstr>
      <vt:lpstr>Century Gothic</vt:lpstr>
      <vt:lpstr>Savon</vt:lpstr>
      <vt:lpstr>Is Whitman’s Poetry Homoerotic?</vt:lpstr>
      <vt:lpstr>PowerPoint Presentation</vt:lpstr>
      <vt:lpstr>Whitman’s Life</vt:lpstr>
      <vt:lpstr>Behind Whitman’s poetry</vt:lpstr>
      <vt:lpstr>PowerPoint Presentation</vt:lpstr>
      <vt:lpstr>Emerson vs. Whitman</vt:lpstr>
      <vt:lpstr>Whitman on Sex</vt:lpstr>
      <vt:lpstr>Attitude towards the body</vt:lpstr>
      <vt:lpstr>PowerPoint Presentation</vt:lpstr>
      <vt:lpstr>PowerPoint Presentation</vt:lpstr>
      <vt:lpstr>PowerPoint Presentation</vt:lpstr>
      <vt:lpstr>PowerPoint Presentation</vt:lpstr>
      <vt:lpstr>Whitman on Sex</vt:lpstr>
      <vt:lpstr>PowerPoint Presentation</vt:lpstr>
      <vt:lpstr>PowerPoint Presentation</vt:lpstr>
      <vt:lpstr>Whitman and slavery</vt:lpstr>
      <vt:lpstr>Whitman and slavery</vt:lpstr>
      <vt:lpstr>Whitman and democracy</vt:lpstr>
      <vt:lpstr>Democracy through the invisible hand that touches</vt:lpstr>
      <vt:lpstr>Democracy through the invisible hand that touches</vt:lpstr>
      <vt:lpstr>Democracy through the invisible hand that touches</vt:lpstr>
      <vt:lpstr>PowerPoint Presentation</vt:lpstr>
      <vt:lpstr>“Wild Frank’s Return”</vt:lpstr>
      <vt:lpstr>“Come up from the fields, father”</vt:lpstr>
      <vt:lpstr>“Come up from the fields, father”</vt:lpstr>
      <vt:lpstr>“Come up from the fields, father”</vt:lpstr>
      <vt:lpstr>“Come up from the fields, father”</vt:lpstr>
      <vt:lpstr>“Come up from the fields, father”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Whitman’s poetry homoerotic</dc:title>
  <dc:creator>Roger Liu</dc:creator>
  <cp:lastModifiedBy>Roger Liu</cp:lastModifiedBy>
  <cp:revision>18</cp:revision>
  <dcterms:created xsi:type="dcterms:W3CDTF">2020-12-02T16:05:48Z</dcterms:created>
  <dcterms:modified xsi:type="dcterms:W3CDTF">2020-12-02T19:19:19Z</dcterms:modified>
</cp:coreProperties>
</file>