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40" r:id="rId4"/>
  </p:sldMasterIdLst>
  <p:notesMasterIdLst>
    <p:notesMasterId r:id="rId26"/>
  </p:notesMasterIdLst>
  <p:sldIdLst>
    <p:sldId id="268" r:id="rId5"/>
    <p:sldId id="269" r:id="rId6"/>
    <p:sldId id="280" r:id="rId7"/>
    <p:sldId id="277" r:id="rId8"/>
    <p:sldId id="278" r:id="rId9"/>
    <p:sldId id="279" r:id="rId10"/>
    <p:sldId id="270" r:id="rId11"/>
    <p:sldId id="276" r:id="rId12"/>
    <p:sldId id="271" r:id="rId13"/>
    <p:sldId id="272" r:id="rId14"/>
    <p:sldId id="273" r:id="rId15"/>
    <p:sldId id="275" r:id="rId16"/>
    <p:sldId id="274" r:id="rId17"/>
    <p:sldId id="281" r:id="rId18"/>
    <p:sldId id="282" r:id="rId19"/>
    <p:sldId id="283" r:id="rId20"/>
    <p:sldId id="284" r:id="rId21"/>
    <p:sldId id="285" r:id="rId22"/>
    <p:sldId id="286" r:id="rId23"/>
    <p:sldId id="287" r:id="rId24"/>
    <p:sldId id="28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24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8176FF-F5B4-4D45-8779-9F0F455743E8}" type="datetimeFigureOut">
              <a:rPr lang="en-US" smtClean="0"/>
              <a:t>10/4/2020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F7FBCA-4BE8-4FB5-91BD-69C6AC6BDB5D}" type="slidenum">
              <a:rPr lang="en-US" smtClean="0"/>
              <a:t>‹#›</a:t>
            </a:fld>
            <a:endParaRPr lang="en-US" dirty="0"/>
          </a:p>
        </p:txBody>
      </p:sp>
    </p:spTree>
    <p:extLst>
      <p:ext uri="{BB962C8B-B14F-4D97-AF65-F5344CB8AC3E}">
        <p14:creationId xmlns:p14="http://schemas.microsoft.com/office/powerpoint/2010/main" val="711236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ltLang="zh-TW" smtClean="0"/>
              <a:t>Click to edit Master title style</a:t>
            </a:r>
            <a:endParaRPr lang="en-US"/>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ltLang="zh-TW"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60ADF3C0-B1FB-42DC-B478-AF84C3CE5C3C}" type="datetime1">
              <a:rPr lang="en-US" smtClean="0"/>
              <a:t>10/4/2020</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fld id="{B31DA58D-CE36-42FB-A681-D4975774D88C}" type="datetime1">
              <a:rPr lang="en-US" smtClean="0"/>
              <a:t>10/4/2020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fld id="{E905E26B-855B-4DB6-BFA6-A35E4D51FCF3}" type="datetime1">
              <a:rPr lang="en-US" smtClean="0"/>
              <a:t>10/4/2020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fld id="{80EDD5F4-8AF8-46B9-B655-FECF27EF63FD}" type="datetime1">
              <a:rPr lang="en-US" smtClean="0"/>
              <a:t>10/4/2020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ltLang="zh-TW" smtClean="0"/>
              <a:t>Click to edit Master title style</a:t>
            </a:r>
            <a:endParaRPr lang="en-US"/>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TW" smtClean="0"/>
              <a:t>Edit Master text styles</a:t>
            </a:r>
          </a:p>
        </p:txBody>
      </p:sp>
      <p:sp>
        <p:nvSpPr>
          <p:cNvPr id="4" name="Date Placeholder 3"/>
          <p:cNvSpPr>
            <a:spLocks noGrp="1"/>
          </p:cNvSpPr>
          <p:nvPr>
            <p:ph type="dt" sz="half" idx="10"/>
          </p:nvPr>
        </p:nvSpPr>
        <p:spPr/>
        <p:txBody>
          <a:bodyPr/>
          <a:lstStyle/>
          <a:p>
            <a:fld id="{8C119408-9C27-42D0-A3E3-2484768A8F22}" type="datetime1">
              <a:rPr lang="en-US" smtClean="0"/>
              <a:t>10/4/2020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Date Placeholder 4"/>
          <p:cNvSpPr>
            <a:spLocks noGrp="1"/>
          </p:cNvSpPr>
          <p:nvPr>
            <p:ph type="dt" sz="half" idx="10"/>
          </p:nvPr>
        </p:nvSpPr>
        <p:spPr/>
        <p:txBody>
          <a:bodyPr/>
          <a:lstStyle/>
          <a:p>
            <a:fld id="{409DC33F-8D7B-46CC-9F59-1A17976147CE}" type="datetime1">
              <a:rPr lang="en-US" smtClean="0"/>
              <a:t>10/4/2020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ltLang="zh-TW" smtClean="0"/>
              <a:t>Click to edit Master title style</a:t>
            </a:r>
            <a:endParaRPr lang="en-US"/>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ltLang="zh-TW" smtClean="0"/>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Date Placeholder 6"/>
          <p:cNvSpPr>
            <a:spLocks noGrp="1"/>
          </p:cNvSpPr>
          <p:nvPr>
            <p:ph type="dt" sz="half" idx="10"/>
          </p:nvPr>
        </p:nvSpPr>
        <p:spPr/>
        <p:txBody>
          <a:bodyPr/>
          <a:lstStyle/>
          <a:p>
            <a:fld id="{4082513A-523B-4CD2-9C8B-D457F28F4ABD}" type="datetime1">
              <a:rPr lang="en-US" smtClean="0"/>
              <a:t>10/4/2020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zh-TW" smtClean="0"/>
              <a:t>Click to edit Master title style</a:t>
            </a:r>
            <a:endParaRPr lang="en-US"/>
          </a:p>
        </p:txBody>
      </p:sp>
      <p:sp>
        <p:nvSpPr>
          <p:cNvPr id="3" name="Date Placeholder 2"/>
          <p:cNvSpPr>
            <a:spLocks noGrp="1"/>
          </p:cNvSpPr>
          <p:nvPr>
            <p:ph type="dt" sz="half" idx="10"/>
          </p:nvPr>
        </p:nvSpPr>
        <p:spPr/>
        <p:txBody>
          <a:bodyPr/>
          <a:lstStyle/>
          <a:p>
            <a:fld id="{FB5548E7-81A7-49BE-B31E-01672C55CDBE}" type="datetime1">
              <a:rPr lang="en-US" smtClean="0"/>
              <a:t>10/4/2020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8A03C-BA82-4F79-A730-B582D55F1D51}" type="datetime1">
              <a:rPr lang="en-US" smtClean="0"/>
              <a:t>10/4/2020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ltLang="zh-TW" smtClean="0"/>
              <a:t>Click to edit Master title style</a:t>
            </a:r>
            <a:endParaRPr lang="en-US"/>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Edit Master text styles</a:t>
            </a:r>
          </a:p>
        </p:txBody>
      </p:sp>
      <p:sp>
        <p:nvSpPr>
          <p:cNvPr id="5" name="Date Placeholder 4"/>
          <p:cNvSpPr>
            <a:spLocks noGrp="1"/>
          </p:cNvSpPr>
          <p:nvPr>
            <p:ph type="dt" sz="half" idx="10"/>
          </p:nvPr>
        </p:nvSpPr>
        <p:spPr/>
        <p:txBody>
          <a:bodyPr/>
          <a:lstStyle/>
          <a:p>
            <a:fld id="{8E417FC7-A8BD-4D51-8A8C-57C129BB2ED5}" type="datetime1">
              <a:rPr lang="en-US" smtClean="0"/>
              <a:t>10/4/2020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ltLang="zh-TW" smtClean="0"/>
              <a:t>Click to edit Master title style</a:t>
            </a:r>
            <a:endParaRPr lang="en-US"/>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Edit Master text styles</a:t>
            </a:r>
          </a:p>
        </p:txBody>
      </p:sp>
      <p:sp>
        <p:nvSpPr>
          <p:cNvPr id="5" name="Date Placeholder 4"/>
          <p:cNvSpPr>
            <a:spLocks noGrp="1"/>
          </p:cNvSpPr>
          <p:nvPr>
            <p:ph type="dt" sz="half" idx="10"/>
          </p:nvPr>
        </p:nvSpPr>
        <p:spPr/>
        <p:txBody>
          <a:bodyPr/>
          <a:lstStyle/>
          <a:p>
            <a:fld id="{AB91B8F2-452F-47BB-A0B0-A22052EA7BBF}" type="datetime1">
              <a:rPr lang="en-US" smtClean="0"/>
              <a:t>10/4/2020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ltLang="zh-TW" smtClean="0"/>
              <a:t>Click to edit Master title style</a:t>
            </a:r>
            <a:endParaRPr lang="en-US"/>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EA4FA73F-E3AE-4666-833E-DAC3CC7447FA}" type="datetime1">
              <a:rPr lang="en-US" smtClean="0"/>
              <a:t>10/4/2020</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tu.be/S0nkhf6YPeg"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 name="Picture 4" descr="close up of pages of a book">
            <a:extLst>
              <a:ext uri="{FF2B5EF4-FFF2-40B4-BE49-F238E27FC236}">
                <a16:creationId xmlns:a16="http://schemas.microsoft.com/office/drawing/2014/main" id="{E8B6E499-B9AF-4C9F-9B5A-1EFCE8B402C0}"/>
              </a:ext>
            </a:extLst>
          </p:cNvPr>
          <p:cNvPicPr>
            <a:picLocks noChangeAspect="1"/>
          </p:cNvPicPr>
          <p:nvPr/>
        </p:nvPicPr>
        <p:blipFill rotWithShape="1">
          <a:blip r:embed="rId2"/>
          <a:srcRect l="28740" r="9545"/>
          <a:stretch/>
        </p:blipFill>
        <p:spPr>
          <a:xfrm>
            <a:off x="452761" y="10"/>
            <a:ext cx="5643239" cy="6857990"/>
          </a:xfrm>
          <a:prstGeom prst="rect">
            <a:avLst/>
          </a:prstGeom>
        </p:spPr>
      </p:pic>
      <p:sp>
        <p:nvSpPr>
          <p:cNvPr id="2" name="Title 1">
            <a:extLst>
              <a:ext uri="{FF2B5EF4-FFF2-40B4-BE49-F238E27FC236}">
                <a16:creationId xmlns:a16="http://schemas.microsoft.com/office/drawing/2014/main" id="{DAE48B8D-7A59-42A4-A61B-B66E6063DD0D}"/>
              </a:ext>
            </a:extLst>
          </p:cNvPr>
          <p:cNvSpPr>
            <a:spLocks noGrp="1"/>
          </p:cNvSpPr>
          <p:nvPr>
            <p:ph type="ctrTitle"/>
          </p:nvPr>
        </p:nvSpPr>
        <p:spPr>
          <a:xfrm>
            <a:off x="6744928" y="758952"/>
            <a:ext cx="4568951" cy="4041648"/>
          </a:xfrm>
        </p:spPr>
        <p:txBody>
          <a:bodyPr>
            <a:normAutofit fontScale="90000"/>
          </a:bodyPr>
          <a:lstStyle/>
          <a:p>
            <a:r>
              <a:rPr lang="en-US" dirty="0" smtClean="0"/>
              <a:t>How were the Indians Portrayed?</a:t>
            </a:r>
            <a:endParaRPr lang="en-US" dirty="0"/>
          </a:p>
        </p:txBody>
      </p:sp>
      <p:sp>
        <p:nvSpPr>
          <p:cNvPr id="3" name="Subtitle 2">
            <a:extLst>
              <a:ext uri="{FF2B5EF4-FFF2-40B4-BE49-F238E27FC236}">
                <a16:creationId xmlns:a16="http://schemas.microsoft.com/office/drawing/2014/main" id="{93871044-9D2C-42D1-8B31-E3D6F11C6013}"/>
              </a:ext>
            </a:extLst>
          </p:cNvPr>
          <p:cNvSpPr>
            <a:spLocks noGrp="1"/>
          </p:cNvSpPr>
          <p:nvPr>
            <p:ph type="subTitle" idx="1"/>
          </p:nvPr>
        </p:nvSpPr>
        <p:spPr>
          <a:xfrm>
            <a:off x="6744928" y="4983480"/>
            <a:ext cx="3950503" cy="1691640"/>
          </a:xfrm>
        </p:spPr>
        <p:txBody>
          <a:bodyPr>
            <a:normAutofit/>
          </a:bodyPr>
          <a:lstStyle/>
          <a:p>
            <a:r>
              <a:rPr lang="en-US" dirty="0" smtClean="0">
                <a:solidFill>
                  <a:schemeClr val="tx1">
                    <a:lumMod val="85000"/>
                  </a:schemeClr>
                </a:solidFill>
              </a:rPr>
              <a:t>Roger Liu</a:t>
            </a:r>
            <a:endParaRPr lang="en-US" dirty="0">
              <a:solidFill>
                <a:schemeClr val="tx1">
                  <a:lumMod val="85000"/>
                </a:schemeClr>
              </a:solidFill>
            </a:endParaRPr>
          </a:p>
        </p:txBody>
      </p:sp>
    </p:spTree>
    <p:extLst>
      <p:ext uri="{BB962C8B-B14F-4D97-AF65-F5344CB8AC3E}">
        <p14:creationId xmlns:p14="http://schemas.microsoft.com/office/powerpoint/2010/main" val="322664401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Lecture: The Portrayal of the Indians</a:t>
            </a:r>
            <a:endParaRPr lang="zh-TW" altLang="en-US" dirty="0"/>
          </a:p>
        </p:txBody>
      </p:sp>
      <p:sp>
        <p:nvSpPr>
          <p:cNvPr id="3" name="Content Placeholder 2"/>
          <p:cNvSpPr>
            <a:spLocks noGrp="1"/>
          </p:cNvSpPr>
          <p:nvPr>
            <p:ph idx="1"/>
          </p:nvPr>
        </p:nvSpPr>
        <p:spPr>
          <a:xfrm>
            <a:off x="4627353" y="1826615"/>
            <a:ext cx="5830440" cy="4467466"/>
          </a:xfrm>
        </p:spPr>
        <p:txBody>
          <a:bodyPr>
            <a:noAutofit/>
          </a:bodyPr>
          <a:lstStyle/>
          <a:p>
            <a:r>
              <a:rPr lang="en-US" altLang="zh-TW" sz="3200" dirty="0" smtClean="0"/>
              <a:t>Yet if we </a:t>
            </a:r>
            <a:r>
              <a:rPr lang="en-US" altLang="zh-TW" sz="3200" dirty="0" smtClean="0">
                <a:solidFill>
                  <a:srgbClr val="00B050"/>
                </a:solidFill>
              </a:rPr>
              <a:t>shift out perspective </a:t>
            </a:r>
            <a:r>
              <a:rPr lang="en-US" altLang="zh-TW" sz="3200" dirty="0" smtClean="0"/>
              <a:t>to try to view the past in a way that faces the east from Indian country, history takes on a very different appearance. </a:t>
            </a:r>
            <a:r>
              <a:rPr lang="en-US" altLang="zh-TW" sz="3200" dirty="0" smtClean="0">
                <a:solidFill>
                  <a:srgbClr val="00B050"/>
                </a:solidFill>
              </a:rPr>
              <a:t>Native Americans appear in the foreground, and European enter from distant shores</a:t>
            </a:r>
            <a:r>
              <a:rPr lang="en-US" altLang="zh-TW" sz="3200" dirty="0" smtClean="0"/>
              <a:t>.</a:t>
            </a:r>
            <a:endParaRPr lang="zh-TW" altLang="en-US" sz="3200" dirty="0"/>
          </a:p>
        </p:txBody>
      </p:sp>
      <p:pic>
        <p:nvPicPr>
          <p:cNvPr id="5" name="Picture 4"/>
          <p:cNvPicPr>
            <a:picLocks noChangeAspect="1"/>
          </p:cNvPicPr>
          <p:nvPr/>
        </p:nvPicPr>
        <p:blipFill>
          <a:blip r:embed="rId2"/>
          <a:stretch>
            <a:fillRect/>
          </a:stretch>
        </p:blipFill>
        <p:spPr>
          <a:xfrm>
            <a:off x="1346835" y="1828800"/>
            <a:ext cx="3023100" cy="4463097"/>
          </a:xfrm>
          <a:prstGeom prst="rect">
            <a:avLst/>
          </a:prstGeom>
        </p:spPr>
      </p:pic>
    </p:spTree>
    <p:extLst>
      <p:ext uri="{BB962C8B-B14F-4D97-AF65-F5344CB8AC3E}">
        <p14:creationId xmlns:p14="http://schemas.microsoft.com/office/powerpoint/2010/main" val="364183381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Lecture: The Portrayal of the Indians</a:t>
            </a:r>
            <a:endParaRPr lang="zh-TW" altLang="en-US" dirty="0"/>
          </a:p>
        </p:txBody>
      </p:sp>
      <p:pic>
        <p:nvPicPr>
          <p:cNvPr id="6" name="Picture 5"/>
          <p:cNvPicPr>
            <a:picLocks noChangeAspect="1"/>
          </p:cNvPicPr>
          <p:nvPr/>
        </p:nvPicPr>
        <p:blipFill>
          <a:blip r:embed="rId2"/>
          <a:stretch>
            <a:fillRect/>
          </a:stretch>
        </p:blipFill>
        <p:spPr>
          <a:xfrm>
            <a:off x="957072" y="2063690"/>
            <a:ext cx="10135785" cy="4387910"/>
          </a:xfrm>
          <a:prstGeom prst="rect">
            <a:avLst/>
          </a:prstGeom>
        </p:spPr>
      </p:pic>
    </p:spTree>
    <p:extLst>
      <p:ext uri="{BB962C8B-B14F-4D97-AF65-F5344CB8AC3E}">
        <p14:creationId xmlns:p14="http://schemas.microsoft.com/office/powerpoint/2010/main" val="117632509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Lecture: The Portrayal of the Indians</a:t>
            </a:r>
            <a:endParaRPr lang="zh-TW" altLang="en-US" dirty="0"/>
          </a:p>
        </p:txBody>
      </p:sp>
      <p:pic>
        <p:nvPicPr>
          <p:cNvPr id="4" name="Picture 3">
            <a:hlinkClick r:id="rId2"/>
          </p:cNvPr>
          <p:cNvPicPr>
            <a:picLocks noChangeAspect="1"/>
          </p:cNvPicPr>
          <p:nvPr/>
        </p:nvPicPr>
        <p:blipFill>
          <a:blip r:embed="rId3"/>
          <a:stretch>
            <a:fillRect/>
          </a:stretch>
        </p:blipFill>
        <p:spPr>
          <a:xfrm>
            <a:off x="1363472" y="1850753"/>
            <a:ext cx="6969824" cy="4478483"/>
          </a:xfrm>
          <a:prstGeom prst="rect">
            <a:avLst/>
          </a:prstGeom>
        </p:spPr>
      </p:pic>
      <p:pic>
        <p:nvPicPr>
          <p:cNvPr id="5" name="Picture 4"/>
          <p:cNvPicPr>
            <a:picLocks noChangeAspect="1"/>
          </p:cNvPicPr>
          <p:nvPr/>
        </p:nvPicPr>
        <p:blipFill>
          <a:blip r:embed="rId4"/>
          <a:stretch>
            <a:fillRect/>
          </a:stretch>
        </p:blipFill>
        <p:spPr>
          <a:xfrm>
            <a:off x="8549005" y="1887855"/>
            <a:ext cx="2103104" cy="2501265"/>
          </a:xfrm>
          <a:prstGeom prst="rect">
            <a:avLst/>
          </a:prstGeom>
        </p:spPr>
      </p:pic>
      <p:pic>
        <p:nvPicPr>
          <p:cNvPr id="7" name="Picture 6"/>
          <p:cNvPicPr>
            <a:picLocks noChangeAspect="1"/>
          </p:cNvPicPr>
          <p:nvPr/>
        </p:nvPicPr>
        <p:blipFill>
          <a:blip r:embed="rId5"/>
          <a:stretch>
            <a:fillRect/>
          </a:stretch>
        </p:blipFill>
        <p:spPr>
          <a:xfrm>
            <a:off x="8549005" y="4389120"/>
            <a:ext cx="2103104" cy="2343150"/>
          </a:xfrm>
          <a:prstGeom prst="rect">
            <a:avLst/>
          </a:prstGeom>
        </p:spPr>
      </p:pic>
      <p:sp>
        <p:nvSpPr>
          <p:cNvPr id="8" name="Rectangle 7"/>
          <p:cNvSpPr/>
          <p:nvPr/>
        </p:nvSpPr>
        <p:spPr>
          <a:xfrm>
            <a:off x="1363472" y="6362938"/>
            <a:ext cx="3437159" cy="369332"/>
          </a:xfrm>
          <a:prstGeom prst="rect">
            <a:avLst/>
          </a:prstGeom>
        </p:spPr>
        <p:txBody>
          <a:bodyPr wrap="none">
            <a:spAutoFit/>
          </a:bodyPr>
          <a:lstStyle/>
          <a:p>
            <a:r>
              <a:rPr lang="en-GB" altLang="zh-TW" dirty="0">
                <a:hlinkClick r:id="rId2"/>
              </a:rPr>
              <a:t>https://</a:t>
            </a:r>
            <a:r>
              <a:rPr lang="en-GB" altLang="zh-TW" dirty="0" smtClean="0">
                <a:hlinkClick r:id="rId2"/>
              </a:rPr>
              <a:t>youtu.be/S0nkhf6YPeg</a:t>
            </a:r>
            <a:r>
              <a:rPr lang="en-GB" altLang="zh-TW" dirty="0" smtClean="0"/>
              <a:t> </a:t>
            </a:r>
            <a:endParaRPr lang="zh-TW" altLang="en-US" dirty="0"/>
          </a:p>
        </p:txBody>
      </p:sp>
    </p:spTree>
    <p:extLst>
      <p:ext uri="{BB962C8B-B14F-4D97-AF65-F5344CB8AC3E}">
        <p14:creationId xmlns:p14="http://schemas.microsoft.com/office/powerpoint/2010/main" val="201374397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Activity: Samson </a:t>
            </a:r>
            <a:r>
              <a:rPr lang="en-US" altLang="zh-TW" dirty="0" err="1" smtClean="0"/>
              <a:t>Occom’s</a:t>
            </a:r>
            <a:r>
              <a:rPr lang="en-US" altLang="zh-TW" dirty="0" smtClean="0"/>
              <a:t> Strategy</a:t>
            </a:r>
            <a:endParaRPr lang="zh-TW" altLang="en-US" dirty="0"/>
          </a:p>
        </p:txBody>
      </p:sp>
      <p:sp>
        <p:nvSpPr>
          <p:cNvPr id="3" name="Content Placeholder 2"/>
          <p:cNvSpPr>
            <a:spLocks noGrp="1"/>
          </p:cNvSpPr>
          <p:nvPr>
            <p:ph idx="1"/>
          </p:nvPr>
        </p:nvSpPr>
        <p:spPr>
          <a:xfrm>
            <a:off x="5334000" y="1879600"/>
            <a:ext cx="4551680" cy="4351337"/>
          </a:xfrm>
        </p:spPr>
        <p:txBody>
          <a:bodyPr>
            <a:noAutofit/>
          </a:bodyPr>
          <a:lstStyle/>
          <a:p>
            <a:r>
              <a:rPr lang="en-US" altLang="zh-TW" sz="2800" dirty="0"/>
              <a:t>Mohegan leader Samson </a:t>
            </a:r>
            <a:r>
              <a:rPr lang="en-US" altLang="zh-TW" sz="2800" dirty="0" err="1"/>
              <a:t>Occum</a:t>
            </a:r>
            <a:r>
              <a:rPr lang="en-US" altLang="zh-TW" sz="2800" dirty="0"/>
              <a:t>, who in 1759, became the </a:t>
            </a:r>
            <a:r>
              <a:rPr lang="en-US" altLang="zh-TW" sz="2800" dirty="0">
                <a:solidFill>
                  <a:srgbClr val="00B050"/>
                </a:solidFill>
              </a:rPr>
              <a:t>first formally trained and ordained Christian Indian minister</a:t>
            </a:r>
            <a:r>
              <a:rPr lang="en-US" altLang="zh-TW" sz="2800" dirty="0"/>
              <a:t>. He was known as “minister to all the tribes of New England” and “the great Indian man who takes care of Indians.”</a:t>
            </a:r>
            <a:endParaRPr lang="zh-TW" altLang="en-US" sz="2800" dirty="0"/>
          </a:p>
        </p:txBody>
      </p:sp>
      <p:pic>
        <p:nvPicPr>
          <p:cNvPr id="4" name="Picture 3"/>
          <p:cNvPicPr>
            <a:picLocks noChangeAspect="1"/>
          </p:cNvPicPr>
          <p:nvPr/>
        </p:nvPicPr>
        <p:blipFill>
          <a:blip r:embed="rId2"/>
          <a:stretch>
            <a:fillRect/>
          </a:stretch>
        </p:blipFill>
        <p:spPr>
          <a:xfrm>
            <a:off x="1410017" y="1964055"/>
            <a:ext cx="3029903" cy="3768536"/>
          </a:xfrm>
          <a:prstGeom prst="rect">
            <a:avLst/>
          </a:prstGeom>
        </p:spPr>
      </p:pic>
      <p:sp>
        <p:nvSpPr>
          <p:cNvPr id="5" name="Rectangle 4"/>
          <p:cNvSpPr/>
          <p:nvPr/>
        </p:nvSpPr>
        <p:spPr>
          <a:xfrm>
            <a:off x="1261872" y="5743714"/>
            <a:ext cx="3805850" cy="261610"/>
          </a:xfrm>
          <a:prstGeom prst="rect">
            <a:avLst/>
          </a:prstGeom>
        </p:spPr>
        <p:txBody>
          <a:bodyPr wrap="none">
            <a:spAutoFit/>
          </a:bodyPr>
          <a:lstStyle/>
          <a:p>
            <a:r>
              <a:rPr lang="en-GB" altLang="zh-TW" sz="1100" dirty="0"/>
              <a:t>https://jeremynative.com/onthissite/wiki/samson-occom/</a:t>
            </a:r>
            <a:endParaRPr lang="zh-TW" altLang="en-US" sz="1100" dirty="0"/>
          </a:p>
        </p:txBody>
      </p:sp>
    </p:spTree>
    <p:extLst>
      <p:ext uri="{BB962C8B-B14F-4D97-AF65-F5344CB8AC3E}">
        <p14:creationId xmlns:p14="http://schemas.microsoft.com/office/powerpoint/2010/main" val="1142576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0014"/>
          <a:stretch/>
        </p:blipFill>
        <p:spPr>
          <a:xfrm>
            <a:off x="753872" y="-1"/>
            <a:ext cx="4752848" cy="6641185"/>
          </a:xfrm>
          <a:prstGeom prst="rect">
            <a:avLst/>
          </a:prstGeom>
        </p:spPr>
      </p:pic>
      <p:pic>
        <p:nvPicPr>
          <p:cNvPr id="5" name="Picture 4"/>
          <p:cNvPicPr>
            <a:picLocks noChangeAspect="1"/>
          </p:cNvPicPr>
          <p:nvPr/>
        </p:nvPicPr>
        <p:blipFill>
          <a:blip r:embed="rId3"/>
          <a:stretch>
            <a:fillRect/>
          </a:stretch>
        </p:blipFill>
        <p:spPr>
          <a:xfrm>
            <a:off x="5506720" y="72778"/>
            <a:ext cx="4124960" cy="6568406"/>
          </a:xfrm>
          <a:prstGeom prst="rect">
            <a:avLst/>
          </a:prstGeom>
        </p:spPr>
      </p:pic>
      <p:sp>
        <p:nvSpPr>
          <p:cNvPr id="6" name="Rectangle 5"/>
          <p:cNvSpPr/>
          <p:nvPr/>
        </p:nvSpPr>
        <p:spPr>
          <a:xfrm>
            <a:off x="9631680" y="6041020"/>
            <a:ext cx="1676400" cy="600164"/>
          </a:xfrm>
          <a:prstGeom prst="rect">
            <a:avLst/>
          </a:prstGeom>
        </p:spPr>
        <p:txBody>
          <a:bodyPr wrap="square">
            <a:spAutoFit/>
          </a:bodyPr>
          <a:lstStyle/>
          <a:p>
            <a:r>
              <a:rPr lang="en-GB" altLang="zh-TW" sz="1100" dirty="0"/>
              <a:t>https://findit.library.yale.edu/yipp/catalog/digcoll:1018719</a:t>
            </a:r>
            <a:endParaRPr lang="zh-TW" altLang="en-US" sz="1100" dirty="0"/>
          </a:p>
        </p:txBody>
      </p:sp>
    </p:spTree>
    <p:extLst>
      <p:ext uri="{BB962C8B-B14F-4D97-AF65-F5344CB8AC3E}">
        <p14:creationId xmlns:p14="http://schemas.microsoft.com/office/powerpoint/2010/main" val="1910528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Activity: Samson </a:t>
            </a:r>
            <a:r>
              <a:rPr lang="en-US" altLang="zh-TW" dirty="0" err="1"/>
              <a:t>Occom’s</a:t>
            </a:r>
            <a:r>
              <a:rPr lang="en-US" altLang="zh-TW" dirty="0"/>
              <a:t> Strategy</a:t>
            </a:r>
            <a:endParaRPr lang="zh-TW" altLang="en-US" dirty="0"/>
          </a:p>
        </p:txBody>
      </p:sp>
      <p:sp>
        <p:nvSpPr>
          <p:cNvPr id="3" name="Content Placeholder 2"/>
          <p:cNvSpPr>
            <a:spLocks noGrp="1"/>
          </p:cNvSpPr>
          <p:nvPr>
            <p:ph idx="1"/>
          </p:nvPr>
        </p:nvSpPr>
        <p:spPr>
          <a:xfrm>
            <a:off x="1261872" y="2072640"/>
            <a:ext cx="8595360" cy="4351337"/>
          </a:xfrm>
        </p:spPr>
        <p:txBody>
          <a:bodyPr>
            <a:normAutofit/>
          </a:bodyPr>
          <a:lstStyle/>
          <a:p>
            <a:r>
              <a:rPr lang="en-GB" altLang="zh-TW" sz="2800" dirty="0"/>
              <a:t>On 2 September 1772, in New Haven, Connecticut, Moses Paul was hanged for murdering Moses Cook at David Clark's </a:t>
            </a:r>
            <a:r>
              <a:rPr lang="en-GB" altLang="zh-TW" sz="2800" dirty="0">
                <a:solidFill>
                  <a:srgbClr val="00B050"/>
                </a:solidFill>
              </a:rPr>
              <a:t>tavern</a:t>
            </a:r>
            <a:r>
              <a:rPr lang="en-GB" altLang="zh-TW" sz="2800" dirty="0"/>
              <a:t> in Bethany. Murders were not common in eighteenth-century Connecticut, but this crime seemed common enough. </a:t>
            </a:r>
            <a:r>
              <a:rPr lang="en-GB" altLang="zh-TW" sz="2800" dirty="0">
                <a:solidFill>
                  <a:srgbClr val="00B050"/>
                </a:solidFill>
              </a:rPr>
              <a:t>Paul was just the sort of person</a:t>
            </a:r>
            <a:r>
              <a:rPr lang="en-GB" altLang="zh-TW" sz="2800" dirty="0"/>
              <a:t> colonists expected to commit murder, and the circumstances were ripe for him to do so.</a:t>
            </a:r>
            <a:endParaRPr lang="zh-TW" altLang="en-US" sz="2800" dirty="0"/>
          </a:p>
        </p:txBody>
      </p:sp>
    </p:spTree>
    <p:extLst>
      <p:ext uri="{BB962C8B-B14F-4D97-AF65-F5344CB8AC3E}">
        <p14:creationId xmlns:p14="http://schemas.microsoft.com/office/powerpoint/2010/main" val="299501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Activity: Samson </a:t>
            </a:r>
            <a:r>
              <a:rPr lang="en-US" altLang="zh-TW" dirty="0" err="1"/>
              <a:t>Occom’s</a:t>
            </a:r>
            <a:r>
              <a:rPr lang="en-US" altLang="zh-TW" dirty="0"/>
              <a:t> Strategy</a:t>
            </a:r>
            <a:endParaRPr lang="zh-TW" altLang="en-US" dirty="0"/>
          </a:p>
        </p:txBody>
      </p:sp>
      <p:sp>
        <p:nvSpPr>
          <p:cNvPr id="3" name="Content Placeholder 2"/>
          <p:cNvSpPr>
            <a:spLocks noGrp="1"/>
          </p:cNvSpPr>
          <p:nvPr>
            <p:ph idx="1"/>
          </p:nvPr>
        </p:nvSpPr>
        <p:spPr>
          <a:xfrm>
            <a:off x="1261872" y="2072640"/>
            <a:ext cx="9070848" cy="4351337"/>
          </a:xfrm>
        </p:spPr>
        <p:txBody>
          <a:bodyPr>
            <a:normAutofit lnSpcReduction="10000"/>
          </a:bodyPr>
          <a:lstStyle/>
          <a:p>
            <a:r>
              <a:rPr lang="en-US" altLang="zh-TW" sz="2800" dirty="0"/>
              <a:t>For generations, Congregational ministers had proclaimed from their pulpits that drunks were dangerous and that </a:t>
            </a:r>
            <a:r>
              <a:rPr lang="en-US" altLang="zh-TW" sz="2800" dirty="0">
                <a:solidFill>
                  <a:srgbClr val="00B050"/>
                </a:solidFill>
              </a:rPr>
              <a:t>excessive alcohol consumption was the root of much graver sins</a:t>
            </a:r>
            <a:r>
              <a:rPr lang="en-US" altLang="zh-TW" sz="2800" dirty="0"/>
              <a:t>, especially violent crimes like rape and assault. And </a:t>
            </a:r>
            <a:r>
              <a:rPr lang="en-US" altLang="zh-TW" sz="2800" dirty="0">
                <a:solidFill>
                  <a:srgbClr val="00B050"/>
                </a:solidFill>
              </a:rPr>
              <a:t>this drunk was an Indian</a:t>
            </a:r>
            <a:r>
              <a:rPr lang="en-US" altLang="zh-TW" sz="2800" dirty="0"/>
              <a:t>. </a:t>
            </a:r>
            <a:r>
              <a:rPr lang="en-US" altLang="zh-TW" sz="2800" dirty="0">
                <a:solidFill>
                  <a:srgbClr val="FF0000"/>
                </a:solidFill>
              </a:rPr>
              <a:t>Everyone knew that Indians were prone by nature both to drink excessively and to become violent when drunk. </a:t>
            </a:r>
            <a:r>
              <a:rPr lang="en-US" altLang="zh-TW" sz="2800" dirty="0"/>
              <a:t>Not surprisingly, the story of Paul's crime as reported in the colonial newspapers conformed in every particular to the behavior considered typical of the colony's Native inhabitants.</a:t>
            </a:r>
            <a:endParaRPr lang="zh-TW" altLang="en-US" sz="2800" dirty="0"/>
          </a:p>
        </p:txBody>
      </p:sp>
    </p:spTree>
    <p:extLst>
      <p:ext uri="{BB962C8B-B14F-4D97-AF65-F5344CB8AC3E}">
        <p14:creationId xmlns:p14="http://schemas.microsoft.com/office/powerpoint/2010/main" val="541154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Activity: Samson </a:t>
            </a:r>
            <a:r>
              <a:rPr lang="en-US" altLang="zh-TW" dirty="0" err="1"/>
              <a:t>Occom’s</a:t>
            </a:r>
            <a:r>
              <a:rPr lang="en-US" altLang="zh-TW" dirty="0"/>
              <a:t> Strategy</a:t>
            </a:r>
            <a:endParaRPr lang="zh-TW" altLang="en-US" dirty="0"/>
          </a:p>
        </p:txBody>
      </p:sp>
      <p:sp>
        <p:nvSpPr>
          <p:cNvPr id="3" name="Content Placeholder 2"/>
          <p:cNvSpPr>
            <a:spLocks noGrp="1"/>
          </p:cNvSpPr>
          <p:nvPr>
            <p:ph idx="1"/>
          </p:nvPr>
        </p:nvSpPr>
        <p:spPr/>
        <p:txBody>
          <a:bodyPr/>
          <a:lstStyle/>
          <a:p>
            <a:endParaRPr lang="en-US" altLang="zh-TW" dirty="0" smtClean="0"/>
          </a:p>
          <a:p>
            <a:r>
              <a:rPr lang="en-US" altLang="zh-TW" sz="2800" dirty="0" smtClean="0"/>
              <a:t>Read the excerpt from Samson </a:t>
            </a:r>
            <a:r>
              <a:rPr lang="en-US" altLang="zh-TW" sz="2800" dirty="0" err="1" smtClean="0"/>
              <a:t>Occom’s</a:t>
            </a:r>
            <a:r>
              <a:rPr lang="en-US" altLang="zh-TW" sz="2800" dirty="0" smtClean="0"/>
              <a:t> sermon for Moses Paul.</a:t>
            </a:r>
          </a:p>
          <a:p>
            <a:r>
              <a:rPr lang="en-US" altLang="zh-TW" sz="2800" dirty="0" smtClean="0"/>
              <a:t>Identify </a:t>
            </a:r>
            <a:r>
              <a:rPr lang="en-US" altLang="zh-TW" sz="2800" dirty="0" err="1" smtClean="0"/>
              <a:t>Occom’s</a:t>
            </a:r>
            <a:r>
              <a:rPr lang="en-US" altLang="zh-TW" sz="2800" dirty="0" smtClean="0"/>
              <a:t> strategy: How did he challenge the stereotype that Indians were all drunkards and, when drunk, violent criminals?</a:t>
            </a:r>
            <a:endParaRPr lang="zh-TW" altLang="en-US" sz="2800" dirty="0"/>
          </a:p>
        </p:txBody>
      </p:sp>
    </p:spTree>
    <p:extLst>
      <p:ext uri="{BB962C8B-B14F-4D97-AF65-F5344CB8AC3E}">
        <p14:creationId xmlns:p14="http://schemas.microsoft.com/office/powerpoint/2010/main" val="12968452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Activity: Samson </a:t>
            </a:r>
            <a:r>
              <a:rPr lang="en-US" altLang="zh-TW" dirty="0" err="1"/>
              <a:t>Occom’s</a:t>
            </a:r>
            <a:r>
              <a:rPr lang="en-US" altLang="zh-TW" dirty="0"/>
              <a:t> Strategy</a:t>
            </a:r>
            <a:endParaRPr lang="zh-TW" altLang="en-US" dirty="0"/>
          </a:p>
        </p:txBody>
      </p:sp>
      <p:sp>
        <p:nvSpPr>
          <p:cNvPr id="3" name="Content Placeholder 2"/>
          <p:cNvSpPr>
            <a:spLocks noGrp="1"/>
          </p:cNvSpPr>
          <p:nvPr>
            <p:ph idx="1"/>
          </p:nvPr>
        </p:nvSpPr>
        <p:spPr>
          <a:xfrm>
            <a:off x="4338320" y="1828800"/>
            <a:ext cx="6616192" cy="4897120"/>
          </a:xfrm>
        </p:spPr>
        <p:txBody>
          <a:bodyPr>
            <a:normAutofit fontScale="92500" lnSpcReduction="10000"/>
          </a:bodyPr>
          <a:lstStyle/>
          <a:p>
            <a:r>
              <a:rPr lang="en-US" altLang="zh-TW" sz="2800" dirty="0"/>
              <a:t>Alas! poor Moses, now </a:t>
            </a:r>
            <a:r>
              <a:rPr lang="en-US" altLang="zh-TW" sz="2800" dirty="0">
                <a:solidFill>
                  <a:srgbClr val="FF0000"/>
                </a:solidFill>
              </a:rPr>
              <a:t>you</a:t>
            </a:r>
            <a:r>
              <a:rPr lang="en-US" altLang="zh-TW" sz="2800" dirty="0"/>
              <a:t> know, by sad, by </a:t>
            </a:r>
            <a:r>
              <a:rPr lang="en-US" altLang="zh-TW" sz="2800" dirty="0" err="1"/>
              <a:t>woful</a:t>
            </a:r>
            <a:r>
              <a:rPr lang="en-US" altLang="zh-TW" sz="2800" dirty="0"/>
              <a:t> </a:t>
            </a:r>
            <a:r>
              <a:rPr lang="en-US" altLang="zh-TW" sz="2800" dirty="0" err="1"/>
              <a:t>ex|perience</a:t>
            </a:r>
            <a:r>
              <a:rPr lang="en-US" altLang="zh-TW" sz="2800" dirty="0"/>
              <a:t>, the living truth of </a:t>
            </a:r>
            <a:r>
              <a:rPr lang="en-US" altLang="zh-TW" sz="2800" dirty="0">
                <a:solidFill>
                  <a:srgbClr val="FF0000"/>
                </a:solidFill>
              </a:rPr>
              <a:t>our </a:t>
            </a:r>
            <a:r>
              <a:rPr lang="en-US" altLang="zh-TW" sz="2800" dirty="0"/>
              <a:t>text, that the wages of sin is death. </a:t>
            </a:r>
            <a:r>
              <a:rPr lang="en-US" altLang="zh-TW" sz="2800" dirty="0">
                <a:solidFill>
                  <a:srgbClr val="FF0000"/>
                </a:solidFill>
              </a:rPr>
              <a:t>You</a:t>
            </a:r>
            <a:r>
              <a:rPr lang="en-US" altLang="zh-TW" sz="2800" dirty="0"/>
              <a:t> have been already dead; yea twice </a:t>
            </a:r>
            <a:r>
              <a:rPr lang="en-US" altLang="zh-TW" sz="2800" dirty="0" smtClean="0"/>
              <a:t>dead.</a:t>
            </a:r>
          </a:p>
          <a:p>
            <a:r>
              <a:rPr lang="en-US" altLang="zh-TW" sz="2800" dirty="0"/>
              <a:t>Sirs, </a:t>
            </a:r>
            <a:r>
              <a:rPr lang="en-US" altLang="zh-TW" sz="2800" dirty="0">
                <a:solidFill>
                  <a:srgbClr val="FF0000"/>
                </a:solidFill>
              </a:rPr>
              <a:t>We</a:t>
            </a:r>
            <a:r>
              <a:rPr lang="en-US" altLang="zh-TW" sz="2800" dirty="0"/>
              <a:t> may plainly see, from what </a:t>
            </a:r>
            <a:r>
              <a:rPr lang="en-US" altLang="zh-TW" sz="2800" dirty="0">
                <a:solidFill>
                  <a:srgbClr val="FF0000"/>
                </a:solidFill>
              </a:rPr>
              <a:t>we</a:t>
            </a:r>
            <a:r>
              <a:rPr lang="en-US" altLang="zh-TW" sz="2800" dirty="0"/>
              <a:t> have heard, and from </a:t>
            </a:r>
            <a:r>
              <a:rPr lang="en-US" altLang="zh-TW" sz="2800" dirty="0">
                <a:solidFill>
                  <a:srgbClr val="FF0000"/>
                </a:solidFill>
              </a:rPr>
              <a:t>the miserable object</a:t>
            </a:r>
            <a:r>
              <a:rPr lang="en-US" altLang="zh-TW" sz="2800" dirty="0"/>
              <a:t> before </a:t>
            </a:r>
            <a:r>
              <a:rPr lang="en-US" altLang="zh-TW" sz="2800" dirty="0">
                <a:solidFill>
                  <a:srgbClr val="FF0000"/>
                </a:solidFill>
              </a:rPr>
              <a:t>us</a:t>
            </a:r>
            <a:r>
              <a:rPr lang="en-US" altLang="zh-TW" sz="2800" dirty="0"/>
              <a:t>, into what a doleful condition sin has brought </a:t>
            </a:r>
            <a:r>
              <a:rPr lang="en-US" altLang="zh-TW" sz="2800" dirty="0">
                <a:solidFill>
                  <a:srgbClr val="FF0000"/>
                </a:solidFill>
              </a:rPr>
              <a:t>mankind</a:t>
            </a:r>
            <a:r>
              <a:rPr lang="en-US" altLang="zh-TW" sz="2800" dirty="0"/>
              <a:t>, even into a state of death and misery. </a:t>
            </a:r>
            <a:r>
              <a:rPr lang="en-US" altLang="zh-TW" sz="2800" dirty="0">
                <a:solidFill>
                  <a:srgbClr val="FF0000"/>
                </a:solidFill>
              </a:rPr>
              <a:t>We</a:t>
            </a:r>
            <a:r>
              <a:rPr lang="en-US" altLang="zh-TW" sz="2800" dirty="0"/>
              <a:t> are by nature as certainly under sentence of death from God, as </a:t>
            </a:r>
            <a:r>
              <a:rPr lang="en-US" altLang="zh-TW" sz="2800" dirty="0">
                <a:solidFill>
                  <a:srgbClr val="FF0000"/>
                </a:solidFill>
              </a:rPr>
              <a:t>this miserable man</a:t>
            </a:r>
            <a:r>
              <a:rPr lang="en-US" altLang="zh-TW" sz="2800" dirty="0"/>
              <a:t> </a:t>
            </a:r>
            <a:r>
              <a:rPr lang="en-US" altLang="zh-TW" sz="2800" dirty="0" smtClean="0"/>
              <a:t>is.</a:t>
            </a:r>
            <a:endParaRPr lang="zh-TW" altLang="en-US" sz="2800" dirty="0"/>
          </a:p>
        </p:txBody>
      </p:sp>
      <p:pic>
        <p:nvPicPr>
          <p:cNvPr id="4" name="Picture 3"/>
          <p:cNvPicPr>
            <a:picLocks noChangeAspect="1"/>
          </p:cNvPicPr>
          <p:nvPr/>
        </p:nvPicPr>
        <p:blipFill>
          <a:blip r:embed="rId2"/>
          <a:stretch>
            <a:fillRect/>
          </a:stretch>
        </p:blipFill>
        <p:spPr>
          <a:xfrm>
            <a:off x="844137" y="1763397"/>
            <a:ext cx="3319780" cy="4531500"/>
          </a:xfrm>
          <a:prstGeom prst="rect">
            <a:avLst/>
          </a:prstGeom>
        </p:spPr>
      </p:pic>
      <p:sp>
        <p:nvSpPr>
          <p:cNvPr id="5" name="Rectangle 4"/>
          <p:cNvSpPr/>
          <p:nvPr/>
        </p:nvSpPr>
        <p:spPr>
          <a:xfrm>
            <a:off x="1349648" y="6366973"/>
            <a:ext cx="2020105" cy="261610"/>
          </a:xfrm>
          <a:prstGeom prst="rect">
            <a:avLst/>
          </a:prstGeom>
        </p:spPr>
        <p:txBody>
          <a:bodyPr wrap="none">
            <a:spAutoFit/>
          </a:bodyPr>
          <a:lstStyle/>
          <a:p>
            <a:r>
              <a:rPr lang="en-GB" altLang="zh-TW" sz="1100"/>
              <a:t>http://icarusfilms.com/if-taw</a:t>
            </a:r>
            <a:endParaRPr lang="zh-TW" altLang="en-US" sz="1100" dirty="0"/>
          </a:p>
        </p:txBody>
      </p:sp>
    </p:spTree>
    <p:extLst>
      <p:ext uri="{BB962C8B-B14F-4D97-AF65-F5344CB8AC3E}">
        <p14:creationId xmlns:p14="http://schemas.microsoft.com/office/powerpoint/2010/main" val="2838707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Activity: Samson </a:t>
            </a:r>
            <a:r>
              <a:rPr lang="en-US" altLang="zh-TW" dirty="0" err="1" smtClean="0"/>
              <a:t>Occom’s</a:t>
            </a:r>
            <a:r>
              <a:rPr lang="en-US" altLang="zh-TW" dirty="0" smtClean="0"/>
              <a:t> Strategy</a:t>
            </a:r>
            <a:endParaRPr lang="zh-TW" altLang="en-US" dirty="0"/>
          </a:p>
        </p:txBody>
      </p:sp>
      <p:sp>
        <p:nvSpPr>
          <p:cNvPr id="3" name="Content Placeholder 2"/>
          <p:cNvSpPr>
            <a:spLocks noGrp="1"/>
          </p:cNvSpPr>
          <p:nvPr>
            <p:ph idx="1"/>
          </p:nvPr>
        </p:nvSpPr>
        <p:spPr>
          <a:xfrm>
            <a:off x="5252720" y="1828800"/>
            <a:ext cx="5374640" cy="4351337"/>
          </a:xfrm>
        </p:spPr>
        <p:txBody>
          <a:bodyPr>
            <a:noAutofit/>
          </a:bodyPr>
          <a:lstStyle/>
          <a:p>
            <a:r>
              <a:rPr lang="en-US" altLang="zh-TW" sz="2800" dirty="0"/>
              <a:t>And death, which is the </a:t>
            </a:r>
            <a:r>
              <a:rPr lang="en-US" altLang="zh-TW" sz="2800" dirty="0">
                <a:solidFill>
                  <a:srgbClr val="FF0000"/>
                </a:solidFill>
              </a:rPr>
              <a:t>wages</a:t>
            </a:r>
            <a:r>
              <a:rPr lang="en-US" altLang="zh-TW" sz="2800" dirty="0"/>
              <a:t> of sin, is standing even on this side of your grave ready to put a final period to your mortal </a:t>
            </a:r>
            <a:r>
              <a:rPr lang="en-US" altLang="zh-TW" sz="2800" dirty="0" smtClean="0"/>
              <a:t>life.</a:t>
            </a:r>
          </a:p>
          <a:p>
            <a:r>
              <a:rPr lang="en-US" altLang="zh-TW" sz="2800" dirty="0"/>
              <a:t>the </a:t>
            </a:r>
            <a:r>
              <a:rPr lang="en-US" altLang="zh-TW" sz="2800" dirty="0">
                <a:solidFill>
                  <a:srgbClr val="FF0000"/>
                </a:solidFill>
              </a:rPr>
              <a:t>gift</a:t>
            </a:r>
            <a:r>
              <a:rPr lang="en-US" altLang="zh-TW" sz="2800" dirty="0"/>
              <a:t> of God is eternal life, thro' Jesus Christ our Lord. It is a </a:t>
            </a:r>
            <a:r>
              <a:rPr lang="en-US" altLang="zh-TW" sz="2800" dirty="0">
                <a:solidFill>
                  <a:srgbClr val="FF0000"/>
                </a:solidFill>
              </a:rPr>
              <a:t>free gift</a:t>
            </a:r>
            <a:r>
              <a:rPr lang="en-US" altLang="zh-TW" sz="2800" dirty="0"/>
              <a:t>, and </a:t>
            </a:r>
            <a:r>
              <a:rPr lang="en-US" altLang="zh-TW" sz="2800" dirty="0" err="1"/>
              <a:t>of|fered</a:t>
            </a:r>
            <a:r>
              <a:rPr lang="en-US" altLang="zh-TW" sz="2800" dirty="0"/>
              <a:t> to the greatest sinners, and upon their true repentance towards God</a:t>
            </a:r>
            <a:endParaRPr lang="zh-TW" altLang="en-US" sz="2800" dirty="0"/>
          </a:p>
        </p:txBody>
      </p:sp>
      <p:pic>
        <p:nvPicPr>
          <p:cNvPr id="4" name="Picture 3"/>
          <p:cNvPicPr>
            <a:picLocks noChangeAspect="1"/>
          </p:cNvPicPr>
          <p:nvPr/>
        </p:nvPicPr>
        <p:blipFill>
          <a:blip r:embed="rId2"/>
          <a:stretch>
            <a:fillRect/>
          </a:stretch>
        </p:blipFill>
        <p:spPr>
          <a:xfrm>
            <a:off x="1421129" y="1806888"/>
            <a:ext cx="3613537" cy="2033905"/>
          </a:xfrm>
          <a:prstGeom prst="rect">
            <a:avLst/>
          </a:prstGeom>
        </p:spPr>
      </p:pic>
      <p:pic>
        <p:nvPicPr>
          <p:cNvPr id="5" name="Picture 4"/>
          <p:cNvPicPr>
            <a:picLocks noChangeAspect="1"/>
          </p:cNvPicPr>
          <p:nvPr/>
        </p:nvPicPr>
        <p:blipFill>
          <a:blip r:embed="rId3"/>
          <a:stretch>
            <a:fillRect/>
          </a:stretch>
        </p:blipFill>
        <p:spPr>
          <a:xfrm>
            <a:off x="1421129" y="4130988"/>
            <a:ext cx="3613537" cy="2324100"/>
          </a:xfrm>
          <a:prstGeom prst="rect">
            <a:avLst/>
          </a:prstGeom>
        </p:spPr>
      </p:pic>
      <p:sp>
        <p:nvSpPr>
          <p:cNvPr id="6" name="Rectangle 5"/>
          <p:cNvSpPr/>
          <p:nvPr/>
        </p:nvSpPr>
        <p:spPr>
          <a:xfrm>
            <a:off x="1421129" y="6368107"/>
            <a:ext cx="4237991" cy="261610"/>
          </a:xfrm>
          <a:prstGeom prst="rect">
            <a:avLst/>
          </a:prstGeom>
        </p:spPr>
        <p:txBody>
          <a:bodyPr wrap="square">
            <a:spAutoFit/>
          </a:bodyPr>
          <a:lstStyle/>
          <a:p>
            <a:r>
              <a:rPr lang="en-GB" altLang="zh-TW" sz="1100" dirty="0"/>
              <a:t>https://en.wikipedia.org/wiki/Alcohol_and_Native_Americans</a:t>
            </a:r>
            <a:endParaRPr lang="zh-TW" altLang="en-US" sz="1100" dirty="0"/>
          </a:p>
        </p:txBody>
      </p:sp>
      <p:sp>
        <p:nvSpPr>
          <p:cNvPr id="7" name="Rectangle 6"/>
          <p:cNvSpPr/>
          <p:nvPr/>
        </p:nvSpPr>
        <p:spPr>
          <a:xfrm>
            <a:off x="1358660" y="3825554"/>
            <a:ext cx="3676006" cy="261610"/>
          </a:xfrm>
          <a:prstGeom prst="rect">
            <a:avLst/>
          </a:prstGeom>
        </p:spPr>
        <p:txBody>
          <a:bodyPr wrap="none">
            <a:spAutoFit/>
          </a:bodyPr>
          <a:lstStyle/>
          <a:p>
            <a:r>
              <a:rPr lang="en-GB" altLang="zh-TW" sz="1100" dirty="0"/>
              <a:t>https://givingcompass.org/article/are-wages-changing/</a:t>
            </a:r>
            <a:endParaRPr lang="zh-TW" altLang="en-US" sz="1100" dirty="0"/>
          </a:p>
        </p:txBody>
      </p:sp>
    </p:spTree>
    <p:extLst>
      <p:ext uri="{BB962C8B-B14F-4D97-AF65-F5344CB8AC3E}">
        <p14:creationId xmlns:p14="http://schemas.microsoft.com/office/powerpoint/2010/main" val="2727970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Plan for today</a:t>
            </a:r>
            <a:endParaRPr lang="zh-TW" alt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u"/>
            </a:pPr>
            <a:r>
              <a:rPr lang="en-US" altLang="zh-TW" sz="2800" dirty="0" smtClean="0"/>
              <a:t>Announcement: Reward cards</a:t>
            </a:r>
          </a:p>
          <a:p>
            <a:pPr>
              <a:buFont typeface="Wingdings" panose="05000000000000000000" pitchFamily="2" charset="2"/>
              <a:buChar char="u"/>
            </a:pPr>
            <a:r>
              <a:rPr lang="en-US" altLang="zh-TW" sz="2800" dirty="0" smtClean="0"/>
              <a:t>Peer Teaching: Samuel de Champlain </a:t>
            </a:r>
          </a:p>
          <a:p>
            <a:pPr marL="0" indent="0">
              <a:buNone/>
            </a:pPr>
            <a:r>
              <a:rPr lang="en-US" altLang="zh-TW" sz="2800" dirty="0" smtClean="0"/>
              <a:t>                             Robert </a:t>
            </a:r>
            <a:r>
              <a:rPr lang="en-US" altLang="zh-TW" sz="2800" dirty="0" err="1" smtClean="0"/>
              <a:t>Juet</a:t>
            </a:r>
            <a:endParaRPr lang="en-US" altLang="zh-TW" sz="2800" dirty="0" smtClean="0"/>
          </a:p>
          <a:p>
            <a:pPr>
              <a:buFont typeface="Wingdings" panose="05000000000000000000" pitchFamily="2" charset="2"/>
              <a:buChar char="u"/>
            </a:pPr>
            <a:r>
              <a:rPr lang="en-US" altLang="zh-TW" sz="2800" dirty="0" smtClean="0"/>
              <a:t>Lecture: How were the Indians portrayed</a:t>
            </a:r>
          </a:p>
          <a:p>
            <a:pPr>
              <a:buFont typeface="Wingdings" panose="05000000000000000000" pitchFamily="2" charset="2"/>
              <a:buChar char="u"/>
            </a:pPr>
            <a:r>
              <a:rPr lang="en-US" altLang="zh-TW" sz="2800" dirty="0" smtClean="0"/>
              <a:t>Activity: Analyze the strategy of Samson Occom</a:t>
            </a:r>
          </a:p>
          <a:p>
            <a:pPr>
              <a:buFont typeface="Wingdings" panose="05000000000000000000" pitchFamily="2" charset="2"/>
              <a:buChar char="u"/>
            </a:pPr>
            <a:r>
              <a:rPr lang="en-US" altLang="zh-TW" sz="2800" dirty="0" smtClean="0"/>
              <a:t>Group Work: Discuss the culture fair</a:t>
            </a:r>
          </a:p>
          <a:p>
            <a:pPr>
              <a:buFont typeface="Wingdings" panose="05000000000000000000" pitchFamily="2" charset="2"/>
              <a:buChar char="u"/>
            </a:pPr>
            <a:r>
              <a:rPr lang="en-US" altLang="zh-TW" sz="2800" dirty="0" smtClean="0"/>
              <a:t>Self-reflection: Answer the guide question in your reading journal</a:t>
            </a:r>
            <a:endParaRPr lang="en-US" altLang="zh-TW" sz="2800" dirty="0"/>
          </a:p>
          <a:p>
            <a:pPr>
              <a:buFont typeface="Wingdings" panose="05000000000000000000" pitchFamily="2" charset="2"/>
              <a:buChar char="u"/>
            </a:pPr>
            <a:endParaRPr lang="zh-TW" altLang="en-US" dirty="0"/>
          </a:p>
        </p:txBody>
      </p:sp>
    </p:spTree>
    <p:extLst>
      <p:ext uri="{BB962C8B-B14F-4D97-AF65-F5344CB8AC3E}">
        <p14:creationId xmlns:p14="http://schemas.microsoft.com/office/powerpoint/2010/main" val="193164995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Activity: </a:t>
            </a:r>
            <a:r>
              <a:rPr lang="en-US" altLang="zh-TW" dirty="0" err="1" smtClean="0"/>
              <a:t>Samsom</a:t>
            </a:r>
            <a:r>
              <a:rPr lang="en-US" altLang="zh-TW" dirty="0" smtClean="0"/>
              <a:t> </a:t>
            </a:r>
            <a:r>
              <a:rPr lang="en-US" altLang="zh-TW" dirty="0" err="1" smtClean="0"/>
              <a:t>Occom’s</a:t>
            </a:r>
            <a:r>
              <a:rPr lang="en-US" altLang="zh-TW" dirty="0" smtClean="0"/>
              <a:t> Strategy</a:t>
            </a:r>
            <a:endParaRPr lang="zh-TW" altLang="en-US" dirty="0"/>
          </a:p>
        </p:txBody>
      </p:sp>
      <p:pic>
        <p:nvPicPr>
          <p:cNvPr id="4" name="Picture 3"/>
          <p:cNvPicPr>
            <a:picLocks noChangeAspect="1"/>
          </p:cNvPicPr>
          <p:nvPr/>
        </p:nvPicPr>
        <p:blipFill>
          <a:blip r:embed="rId2"/>
          <a:stretch>
            <a:fillRect/>
          </a:stretch>
        </p:blipFill>
        <p:spPr>
          <a:xfrm>
            <a:off x="184006" y="1899920"/>
            <a:ext cx="3024141" cy="4561840"/>
          </a:xfrm>
          <a:prstGeom prst="rect">
            <a:avLst/>
          </a:prstGeom>
        </p:spPr>
      </p:pic>
      <p:pic>
        <p:nvPicPr>
          <p:cNvPr id="6" name="Picture 5"/>
          <p:cNvPicPr>
            <a:picLocks noChangeAspect="1"/>
          </p:cNvPicPr>
          <p:nvPr/>
        </p:nvPicPr>
        <p:blipFill>
          <a:blip r:embed="rId3"/>
          <a:stretch>
            <a:fillRect/>
          </a:stretch>
        </p:blipFill>
        <p:spPr>
          <a:xfrm>
            <a:off x="3208147" y="1899920"/>
            <a:ext cx="8033163" cy="4845299"/>
          </a:xfrm>
          <a:prstGeom prst="rect">
            <a:avLst/>
          </a:prstGeom>
        </p:spPr>
      </p:pic>
    </p:spTree>
    <p:extLst>
      <p:ext uri="{BB962C8B-B14F-4D97-AF65-F5344CB8AC3E}">
        <p14:creationId xmlns:p14="http://schemas.microsoft.com/office/powerpoint/2010/main" val="6108192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Group work: discuss the culture fair</a:t>
            </a:r>
            <a:endParaRPr lang="zh-TW" altLang="en-US" dirty="0"/>
          </a:p>
        </p:txBody>
      </p:sp>
      <p:sp>
        <p:nvSpPr>
          <p:cNvPr id="3" name="Content Placeholder 2"/>
          <p:cNvSpPr>
            <a:spLocks noGrp="1"/>
          </p:cNvSpPr>
          <p:nvPr>
            <p:ph idx="1"/>
          </p:nvPr>
        </p:nvSpPr>
        <p:spPr>
          <a:xfrm>
            <a:off x="1038352" y="2042160"/>
            <a:ext cx="5525007" cy="4351337"/>
          </a:xfrm>
        </p:spPr>
        <p:txBody>
          <a:bodyPr>
            <a:normAutofit/>
          </a:bodyPr>
          <a:lstStyle/>
          <a:p>
            <a:r>
              <a:rPr lang="en-US" altLang="zh-TW" sz="2800" dirty="0" smtClean="0"/>
              <a:t>Get together with your group members (</a:t>
            </a:r>
            <a:r>
              <a:rPr lang="en-US" altLang="zh-TW" sz="2800" dirty="0" smtClean="0">
                <a:solidFill>
                  <a:srgbClr val="00B050"/>
                </a:solidFill>
              </a:rPr>
              <a:t>2-3 people per group</a:t>
            </a:r>
            <a:r>
              <a:rPr lang="en-US" altLang="zh-TW" sz="2800" dirty="0" smtClean="0"/>
              <a:t>)</a:t>
            </a:r>
          </a:p>
          <a:p>
            <a:r>
              <a:rPr lang="en-US" altLang="zh-TW" sz="2800" dirty="0" smtClean="0"/>
              <a:t>Decide your </a:t>
            </a:r>
            <a:r>
              <a:rPr lang="en-US" altLang="zh-TW" sz="2800" dirty="0" smtClean="0">
                <a:solidFill>
                  <a:srgbClr val="00B050"/>
                </a:solidFill>
              </a:rPr>
              <a:t>presentation theme</a:t>
            </a:r>
          </a:p>
          <a:p>
            <a:r>
              <a:rPr lang="en-US" altLang="zh-TW" sz="2800" dirty="0" smtClean="0"/>
              <a:t>Discuss how to prepare for the presentation</a:t>
            </a:r>
          </a:p>
          <a:p>
            <a:r>
              <a:rPr lang="en-US" altLang="zh-TW" sz="2800" dirty="0" smtClean="0"/>
              <a:t>Discuss how to </a:t>
            </a:r>
            <a:r>
              <a:rPr lang="en-US" altLang="zh-TW" sz="2800" dirty="0" smtClean="0">
                <a:solidFill>
                  <a:srgbClr val="00B050"/>
                </a:solidFill>
              </a:rPr>
              <a:t>divide the work</a:t>
            </a:r>
            <a:endParaRPr lang="zh-TW" altLang="en-US" sz="2800" dirty="0">
              <a:solidFill>
                <a:srgbClr val="00B050"/>
              </a:solidFill>
            </a:endParaRPr>
          </a:p>
        </p:txBody>
      </p:sp>
      <p:pic>
        <p:nvPicPr>
          <p:cNvPr id="4" name="Picture 3"/>
          <p:cNvPicPr>
            <a:picLocks noChangeAspect="1"/>
          </p:cNvPicPr>
          <p:nvPr/>
        </p:nvPicPr>
        <p:blipFill>
          <a:blip r:embed="rId2"/>
          <a:stretch>
            <a:fillRect/>
          </a:stretch>
        </p:blipFill>
        <p:spPr>
          <a:xfrm>
            <a:off x="6757697" y="2924850"/>
            <a:ext cx="5248275" cy="3556136"/>
          </a:xfrm>
          <a:prstGeom prst="rect">
            <a:avLst/>
          </a:prstGeom>
        </p:spPr>
      </p:pic>
      <p:sp>
        <p:nvSpPr>
          <p:cNvPr id="5" name="Rectangle 4"/>
          <p:cNvSpPr/>
          <p:nvPr/>
        </p:nvSpPr>
        <p:spPr>
          <a:xfrm>
            <a:off x="6757697" y="6393497"/>
            <a:ext cx="3639138" cy="261610"/>
          </a:xfrm>
          <a:prstGeom prst="rect">
            <a:avLst/>
          </a:prstGeom>
        </p:spPr>
        <p:txBody>
          <a:bodyPr wrap="none">
            <a:spAutoFit/>
          </a:bodyPr>
          <a:lstStyle/>
          <a:p>
            <a:r>
              <a:rPr lang="en-GB" altLang="zh-TW" sz="1100" dirty="0"/>
              <a:t>https://www.pinterest.com/pin/196680708708112952/</a:t>
            </a:r>
            <a:endParaRPr lang="zh-TW" altLang="en-US" sz="1100" dirty="0"/>
          </a:p>
        </p:txBody>
      </p:sp>
    </p:spTree>
    <p:extLst>
      <p:ext uri="{BB962C8B-B14F-4D97-AF65-F5344CB8AC3E}">
        <p14:creationId xmlns:p14="http://schemas.microsoft.com/office/powerpoint/2010/main" val="1457598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Announcement: Reward cards</a:t>
            </a:r>
            <a:endParaRPr lang="zh-TW"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0167444"/>
              </p:ext>
            </p:extLst>
          </p:nvPr>
        </p:nvGraphicFramePr>
        <p:xfrm>
          <a:off x="1262061" y="1828800"/>
          <a:ext cx="7140259" cy="3954780"/>
        </p:xfrm>
        <a:graphic>
          <a:graphicData uri="http://schemas.openxmlformats.org/drawingml/2006/table">
            <a:tbl>
              <a:tblPr firstRow="1" bandRow="1">
                <a:tableStyleId>{21E4AEA4-8DFA-4A89-87EB-49C32662AFE0}</a:tableStyleId>
              </a:tblPr>
              <a:tblGrid>
                <a:gridCol w="2608899">
                  <a:extLst>
                    <a:ext uri="{9D8B030D-6E8A-4147-A177-3AD203B41FA5}">
                      <a16:colId xmlns:a16="http://schemas.microsoft.com/office/drawing/2014/main" val="948514211"/>
                    </a:ext>
                  </a:extLst>
                </a:gridCol>
                <a:gridCol w="4531360">
                  <a:extLst>
                    <a:ext uri="{9D8B030D-6E8A-4147-A177-3AD203B41FA5}">
                      <a16:colId xmlns:a16="http://schemas.microsoft.com/office/drawing/2014/main" val="4093463312"/>
                    </a:ext>
                  </a:extLst>
                </a:gridCol>
              </a:tblGrid>
              <a:tr h="962660">
                <a:tc>
                  <a:txBody>
                    <a:bodyPr/>
                    <a:lstStyle/>
                    <a:p>
                      <a:pPr algn="l"/>
                      <a:r>
                        <a:rPr lang="en-US" altLang="zh-TW" sz="3200" dirty="0" smtClean="0">
                          <a:solidFill>
                            <a:schemeClr val="tx1"/>
                          </a:solidFill>
                        </a:rPr>
                        <a:t>Points</a:t>
                      </a:r>
                      <a:endParaRPr lang="zh-TW" altLang="en-US" sz="3200" dirty="0">
                        <a:solidFill>
                          <a:schemeClr val="tx1"/>
                        </a:solidFill>
                      </a:endParaRPr>
                    </a:p>
                  </a:txBody>
                  <a:tcPr anchor="ctr"/>
                </a:tc>
                <a:tc>
                  <a:txBody>
                    <a:bodyPr/>
                    <a:lstStyle/>
                    <a:p>
                      <a:pPr algn="l"/>
                      <a:r>
                        <a:rPr lang="en-US" altLang="zh-TW" sz="3200" dirty="0" smtClean="0">
                          <a:solidFill>
                            <a:schemeClr val="tx1"/>
                          </a:solidFill>
                        </a:rPr>
                        <a:t>Prizes</a:t>
                      </a:r>
                      <a:endParaRPr lang="zh-TW" altLang="en-US" sz="3200" dirty="0">
                        <a:solidFill>
                          <a:schemeClr val="tx1"/>
                        </a:solidFill>
                      </a:endParaRPr>
                    </a:p>
                  </a:txBody>
                  <a:tcPr anchor="ctr"/>
                </a:tc>
                <a:extLst>
                  <a:ext uri="{0D108BD9-81ED-4DB2-BD59-A6C34878D82A}">
                    <a16:rowId xmlns:a16="http://schemas.microsoft.com/office/drawing/2014/main" val="2812143998"/>
                  </a:ext>
                </a:extLst>
              </a:tr>
              <a:tr h="962660">
                <a:tc>
                  <a:txBody>
                    <a:bodyPr/>
                    <a:lstStyle/>
                    <a:p>
                      <a:r>
                        <a:rPr lang="en-US" altLang="zh-TW" sz="3200" dirty="0" smtClean="0">
                          <a:solidFill>
                            <a:schemeClr val="tx1"/>
                          </a:solidFill>
                        </a:rPr>
                        <a:t>1000</a:t>
                      </a:r>
                      <a:endParaRPr lang="zh-TW" altLang="en-US" sz="3200" dirty="0">
                        <a:solidFill>
                          <a:schemeClr val="tx1"/>
                        </a:solidFill>
                      </a:endParaRPr>
                    </a:p>
                  </a:txBody>
                  <a:tcPr anchor="ctr"/>
                </a:tc>
                <a:tc>
                  <a:txBody>
                    <a:bodyPr/>
                    <a:lstStyle/>
                    <a:p>
                      <a:r>
                        <a:rPr lang="en-US" altLang="zh-TW" sz="3200" dirty="0" smtClean="0">
                          <a:solidFill>
                            <a:schemeClr val="tx1"/>
                          </a:solidFill>
                        </a:rPr>
                        <a:t>2 bonus</a:t>
                      </a:r>
                      <a:r>
                        <a:rPr lang="en-US" altLang="zh-TW" sz="3200" baseline="0" dirty="0" smtClean="0">
                          <a:solidFill>
                            <a:schemeClr val="tx1"/>
                          </a:solidFill>
                        </a:rPr>
                        <a:t> points</a:t>
                      </a:r>
                      <a:endParaRPr lang="zh-TW" altLang="en-US" sz="3200" dirty="0">
                        <a:solidFill>
                          <a:schemeClr val="tx1"/>
                        </a:solidFill>
                      </a:endParaRPr>
                    </a:p>
                  </a:txBody>
                  <a:tcPr anchor="ctr"/>
                </a:tc>
                <a:extLst>
                  <a:ext uri="{0D108BD9-81ED-4DB2-BD59-A6C34878D82A}">
                    <a16:rowId xmlns:a16="http://schemas.microsoft.com/office/drawing/2014/main" val="2446798079"/>
                  </a:ext>
                </a:extLst>
              </a:tr>
              <a:tr h="962660">
                <a:tc>
                  <a:txBody>
                    <a:bodyPr/>
                    <a:lstStyle/>
                    <a:p>
                      <a:r>
                        <a:rPr lang="en-US" altLang="zh-TW" sz="3200" dirty="0" smtClean="0">
                          <a:solidFill>
                            <a:schemeClr val="tx1"/>
                          </a:solidFill>
                        </a:rPr>
                        <a:t>800</a:t>
                      </a:r>
                      <a:endParaRPr lang="zh-TW" altLang="en-US" sz="3200" dirty="0">
                        <a:solidFill>
                          <a:schemeClr val="tx1"/>
                        </a:solidFill>
                      </a:endParaRPr>
                    </a:p>
                  </a:txBody>
                  <a:tcPr anchor="ctr"/>
                </a:tc>
                <a:tc>
                  <a:txBody>
                    <a:bodyPr/>
                    <a:lstStyle/>
                    <a:p>
                      <a:r>
                        <a:rPr lang="en-US" altLang="zh-TW" sz="3200" dirty="0" smtClean="0">
                          <a:solidFill>
                            <a:schemeClr val="tx1"/>
                          </a:solidFill>
                        </a:rPr>
                        <a:t>1 big stuffed animal</a:t>
                      </a:r>
                      <a:endParaRPr lang="zh-TW" altLang="en-US" sz="3200" dirty="0">
                        <a:solidFill>
                          <a:schemeClr val="tx1"/>
                        </a:solidFill>
                      </a:endParaRPr>
                    </a:p>
                  </a:txBody>
                  <a:tcPr anchor="ctr"/>
                </a:tc>
                <a:extLst>
                  <a:ext uri="{0D108BD9-81ED-4DB2-BD59-A6C34878D82A}">
                    <a16:rowId xmlns:a16="http://schemas.microsoft.com/office/drawing/2014/main" val="2252713821"/>
                  </a:ext>
                </a:extLst>
              </a:tr>
              <a:tr h="962660">
                <a:tc>
                  <a:txBody>
                    <a:bodyPr/>
                    <a:lstStyle/>
                    <a:p>
                      <a:r>
                        <a:rPr lang="en-US" altLang="zh-TW" sz="3200" dirty="0" smtClean="0">
                          <a:solidFill>
                            <a:schemeClr val="tx1"/>
                          </a:solidFill>
                        </a:rPr>
                        <a:t>500</a:t>
                      </a:r>
                      <a:endParaRPr lang="zh-TW" altLang="en-US" sz="3200" dirty="0">
                        <a:solidFill>
                          <a:schemeClr val="tx1"/>
                        </a:solidFill>
                      </a:endParaRPr>
                    </a:p>
                  </a:txBody>
                  <a:tcPr anchor="ctr"/>
                </a:tc>
                <a:tc>
                  <a:txBody>
                    <a:bodyPr/>
                    <a:lstStyle/>
                    <a:p>
                      <a:r>
                        <a:rPr lang="en-US" altLang="zh-TW" sz="3200" dirty="0" smtClean="0">
                          <a:solidFill>
                            <a:schemeClr val="tx1"/>
                          </a:solidFill>
                        </a:rPr>
                        <a:t>1 small stuffed animal</a:t>
                      </a:r>
                    </a:p>
                    <a:p>
                      <a:r>
                        <a:rPr lang="en-US" altLang="zh-TW" sz="3200" dirty="0" smtClean="0">
                          <a:solidFill>
                            <a:schemeClr val="tx1"/>
                          </a:solidFill>
                        </a:rPr>
                        <a:t>or 1 bonus point   </a:t>
                      </a:r>
                      <a:endParaRPr lang="zh-TW" altLang="en-US" sz="3200" dirty="0">
                        <a:solidFill>
                          <a:schemeClr val="tx1"/>
                        </a:solidFill>
                      </a:endParaRPr>
                    </a:p>
                  </a:txBody>
                  <a:tcPr anchor="ctr"/>
                </a:tc>
                <a:extLst>
                  <a:ext uri="{0D108BD9-81ED-4DB2-BD59-A6C34878D82A}">
                    <a16:rowId xmlns:a16="http://schemas.microsoft.com/office/drawing/2014/main" val="3601103541"/>
                  </a:ext>
                </a:extLst>
              </a:tr>
            </a:tbl>
          </a:graphicData>
        </a:graphic>
      </p:graphicFrame>
      <p:pic>
        <p:nvPicPr>
          <p:cNvPr id="5" name="Picture 4"/>
          <p:cNvPicPr>
            <a:picLocks noChangeAspect="1"/>
          </p:cNvPicPr>
          <p:nvPr/>
        </p:nvPicPr>
        <p:blipFill>
          <a:blip r:embed="rId2"/>
          <a:stretch>
            <a:fillRect/>
          </a:stretch>
        </p:blipFill>
        <p:spPr>
          <a:xfrm>
            <a:off x="8402321" y="4028441"/>
            <a:ext cx="2707322" cy="2707322"/>
          </a:xfrm>
          <a:prstGeom prst="rect">
            <a:avLst/>
          </a:prstGeom>
        </p:spPr>
      </p:pic>
    </p:spTree>
    <p:extLst>
      <p:ext uri="{BB962C8B-B14F-4D97-AF65-F5344CB8AC3E}">
        <p14:creationId xmlns:p14="http://schemas.microsoft.com/office/powerpoint/2010/main" val="452435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Peer Teaching: Round One</a:t>
            </a:r>
            <a:endParaRPr lang="zh-TW" altLang="en-US" sz="4400" dirty="0"/>
          </a:p>
        </p:txBody>
      </p:sp>
      <p:sp>
        <p:nvSpPr>
          <p:cNvPr id="3" name="Content Placeholder 2"/>
          <p:cNvSpPr>
            <a:spLocks noGrp="1"/>
          </p:cNvSpPr>
          <p:nvPr>
            <p:ph idx="1"/>
          </p:nvPr>
        </p:nvSpPr>
        <p:spPr/>
        <p:txBody>
          <a:bodyPr>
            <a:normAutofit/>
          </a:bodyPr>
          <a:lstStyle/>
          <a:p>
            <a:r>
              <a:rPr lang="en-US" altLang="zh-TW" sz="3200" dirty="0" smtClean="0"/>
              <a:t>Get together with students who </a:t>
            </a:r>
            <a:r>
              <a:rPr lang="en-US" altLang="zh-TW" sz="3200" dirty="0" smtClean="0">
                <a:solidFill>
                  <a:srgbClr val="FF0000"/>
                </a:solidFill>
              </a:rPr>
              <a:t>read the same excerpt </a:t>
            </a:r>
            <a:r>
              <a:rPr lang="en-US" altLang="zh-TW" sz="3200" dirty="0" smtClean="0">
                <a:solidFill>
                  <a:srgbClr val="FF0000"/>
                </a:solidFill>
              </a:rPr>
              <a:t>(</a:t>
            </a:r>
            <a:r>
              <a:rPr lang="en-US" altLang="zh-TW" sz="3200" dirty="0" smtClean="0">
                <a:solidFill>
                  <a:srgbClr val="FF0000"/>
                </a:solidFill>
              </a:rPr>
              <a:t>2-3 </a:t>
            </a:r>
            <a:r>
              <a:rPr lang="en-US" altLang="zh-TW" sz="3200" dirty="0" smtClean="0">
                <a:solidFill>
                  <a:srgbClr val="FF0000"/>
                </a:solidFill>
              </a:rPr>
              <a:t>people in a group)</a:t>
            </a:r>
            <a:r>
              <a:rPr lang="en-US" altLang="zh-TW" sz="3200" dirty="0" smtClean="0"/>
              <a:t>. </a:t>
            </a:r>
          </a:p>
          <a:p>
            <a:r>
              <a:rPr lang="en-US" altLang="zh-TW" sz="3200" dirty="0" smtClean="0"/>
              <a:t>Share notes, communicate ideas, ask questions.</a:t>
            </a:r>
            <a:endParaRPr lang="zh-TW" altLang="en-US" sz="3200" dirty="0"/>
          </a:p>
        </p:txBody>
      </p:sp>
      <p:pic>
        <p:nvPicPr>
          <p:cNvPr id="4" name="Picture 3"/>
          <p:cNvPicPr>
            <a:picLocks noChangeAspect="1"/>
          </p:cNvPicPr>
          <p:nvPr/>
        </p:nvPicPr>
        <p:blipFill>
          <a:blip r:embed="rId2"/>
          <a:stretch>
            <a:fillRect/>
          </a:stretch>
        </p:blipFill>
        <p:spPr>
          <a:xfrm>
            <a:off x="7528560" y="3825342"/>
            <a:ext cx="4246880" cy="2887878"/>
          </a:xfrm>
          <a:prstGeom prst="rect">
            <a:avLst/>
          </a:prstGeom>
        </p:spPr>
      </p:pic>
    </p:spTree>
    <p:extLst>
      <p:ext uri="{BB962C8B-B14F-4D97-AF65-F5344CB8AC3E}">
        <p14:creationId xmlns:p14="http://schemas.microsoft.com/office/powerpoint/2010/main" val="24054655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Peer Teaching: Round Two</a:t>
            </a:r>
            <a:endParaRPr lang="zh-TW" altLang="en-US" sz="4400" dirty="0"/>
          </a:p>
        </p:txBody>
      </p:sp>
      <p:sp>
        <p:nvSpPr>
          <p:cNvPr id="3" name="Content Placeholder 2"/>
          <p:cNvSpPr>
            <a:spLocks noGrp="1"/>
          </p:cNvSpPr>
          <p:nvPr>
            <p:ph idx="1"/>
          </p:nvPr>
        </p:nvSpPr>
        <p:spPr>
          <a:xfrm>
            <a:off x="677334" y="2160589"/>
            <a:ext cx="9248986" cy="3880773"/>
          </a:xfrm>
        </p:spPr>
        <p:txBody>
          <a:bodyPr>
            <a:normAutofit lnSpcReduction="10000"/>
          </a:bodyPr>
          <a:lstStyle/>
          <a:p>
            <a:r>
              <a:rPr lang="en-US" altLang="zh-TW" sz="3200" dirty="0" smtClean="0"/>
              <a:t>Exchange group members.</a:t>
            </a:r>
          </a:p>
          <a:p>
            <a:r>
              <a:rPr lang="en-US" altLang="zh-TW" sz="3200" dirty="0" smtClean="0"/>
              <a:t>Follow the steps:</a:t>
            </a:r>
          </a:p>
          <a:p>
            <a:pPr>
              <a:buFont typeface="+mj-lt"/>
              <a:buAutoNum type="arabicParenR"/>
            </a:pPr>
            <a:r>
              <a:rPr lang="en-US" altLang="zh-TW" sz="3200" dirty="0" smtClean="0">
                <a:solidFill>
                  <a:srgbClr val="00B050"/>
                </a:solidFill>
              </a:rPr>
              <a:t> Team A</a:t>
            </a:r>
            <a:r>
              <a:rPr lang="en-US" altLang="zh-TW" sz="3200" dirty="0" smtClean="0"/>
              <a:t> </a:t>
            </a:r>
            <a:r>
              <a:rPr lang="en-US" altLang="zh-TW" sz="3200" dirty="0" smtClean="0"/>
              <a:t>starts by stating the main </a:t>
            </a:r>
            <a:r>
              <a:rPr lang="en-US" altLang="zh-TW" sz="3200" dirty="0" smtClean="0"/>
              <a:t>point</a:t>
            </a:r>
            <a:r>
              <a:rPr lang="en-US" altLang="zh-TW" sz="3200" dirty="0" smtClean="0"/>
              <a:t> </a:t>
            </a:r>
            <a:r>
              <a:rPr lang="en-US" altLang="zh-TW" sz="3200" dirty="0" smtClean="0"/>
              <a:t>of the </a:t>
            </a:r>
            <a:r>
              <a:rPr lang="en-US" altLang="zh-TW" sz="3200" dirty="0" smtClean="0"/>
              <a:t>reading</a:t>
            </a:r>
            <a:r>
              <a:rPr lang="en-US" altLang="zh-TW" sz="3200" dirty="0" smtClean="0"/>
              <a:t> </a:t>
            </a:r>
            <a:r>
              <a:rPr lang="en-US" altLang="zh-TW" sz="3200" dirty="0" smtClean="0"/>
              <a:t>and offer examples from the notes.</a:t>
            </a:r>
          </a:p>
          <a:p>
            <a:pPr>
              <a:buFont typeface="+mj-lt"/>
              <a:buAutoNum type="arabicParenR"/>
            </a:pPr>
            <a:r>
              <a:rPr lang="en-US" altLang="zh-TW" sz="3200" dirty="0" smtClean="0"/>
              <a:t> </a:t>
            </a:r>
            <a:r>
              <a:rPr lang="en-US" altLang="zh-TW" sz="3200" dirty="0" smtClean="0">
                <a:solidFill>
                  <a:srgbClr val="C89800"/>
                </a:solidFill>
              </a:rPr>
              <a:t>Team</a:t>
            </a:r>
            <a:r>
              <a:rPr lang="en-US" altLang="zh-TW" sz="3200" dirty="0" smtClean="0">
                <a:solidFill>
                  <a:srgbClr val="C89800"/>
                </a:solidFill>
              </a:rPr>
              <a:t> </a:t>
            </a:r>
            <a:r>
              <a:rPr lang="en-US" altLang="zh-TW" sz="3200" dirty="0" smtClean="0">
                <a:solidFill>
                  <a:srgbClr val="C89800"/>
                </a:solidFill>
              </a:rPr>
              <a:t>B</a:t>
            </a:r>
            <a:r>
              <a:rPr lang="en-US" altLang="zh-TW" sz="3200" dirty="0" smtClean="0"/>
              <a:t> takes notes, ask questions, and tries to give a summary of </a:t>
            </a:r>
            <a:r>
              <a:rPr lang="en-US" altLang="zh-TW" sz="3200" dirty="0" smtClean="0">
                <a:solidFill>
                  <a:srgbClr val="00B050"/>
                </a:solidFill>
              </a:rPr>
              <a:t>Team</a:t>
            </a:r>
            <a:r>
              <a:rPr lang="en-US" altLang="zh-TW" sz="3200" dirty="0" smtClean="0">
                <a:solidFill>
                  <a:srgbClr val="00B050"/>
                </a:solidFill>
              </a:rPr>
              <a:t> </a:t>
            </a:r>
            <a:r>
              <a:rPr lang="en-US" altLang="zh-TW" sz="3200" dirty="0" smtClean="0">
                <a:solidFill>
                  <a:srgbClr val="00B050"/>
                </a:solidFill>
              </a:rPr>
              <a:t>A</a:t>
            </a:r>
            <a:r>
              <a:rPr lang="en-US" altLang="zh-TW" sz="3200" dirty="0" smtClean="0"/>
              <a:t>’s presentation.</a:t>
            </a:r>
          </a:p>
          <a:p>
            <a:pPr>
              <a:buFont typeface="+mj-lt"/>
              <a:buAutoNum type="arabicParenR"/>
            </a:pPr>
            <a:r>
              <a:rPr lang="en-US" altLang="zh-TW" sz="3200" dirty="0" smtClean="0"/>
              <a:t> </a:t>
            </a:r>
            <a:r>
              <a:rPr lang="en-US" altLang="zh-TW" sz="3200" dirty="0" smtClean="0">
                <a:solidFill>
                  <a:srgbClr val="C89800"/>
                </a:solidFill>
              </a:rPr>
              <a:t>Team</a:t>
            </a:r>
            <a:r>
              <a:rPr lang="en-US" altLang="zh-TW" sz="3200" dirty="0" smtClean="0">
                <a:solidFill>
                  <a:srgbClr val="C89800"/>
                </a:solidFill>
              </a:rPr>
              <a:t> </a:t>
            </a:r>
            <a:r>
              <a:rPr lang="en-US" altLang="zh-TW" sz="3200" dirty="0" smtClean="0">
                <a:solidFill>
                  <a:srgbClr val="C89800"/>
                </a:solidFill>
              </a:rPr>
              <a:t>B</a:t>
            </a:r>
            <a:r>
              <a:rPr lang="en-US" altLang="zh-TW" sz="3200" dirty="0" smtClean="0"/>
              <a:t> repeats step one. </a:t>
            </a:r>
            <a:endParaRPr lang="zh-TW" altLang="en-US" sz="3200" dirty="0"/>
          </a:p>
        </p:txBody>
      </p:sp>
    </p:spTree>
    <p:extLst>
      <p:ext uri="{BB962C8B-B14F-4D97-AF65-F5344CB8AC3E}">
        <p14:creationId xmlns:p14="http://schemas.microsoft.com/office/powerpoint/2010/main" val="26396767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Peer Teaching: Round Three</a:t>
            </a:r>
            <a:endParaRPr lang="zh-TW" altLang="en-US" sz="4400" dirty="0"/>
          </a:p>
        </p:txBody>
      </p:sp>
      <p:sp>
        <p:nvSpPr>
          <p:cNvPr id="3" name="Content Placeholder 2"/>
          <p:cNvSpPr>
            <a:spLocks noGrp="1"/>
          </p:cNvSpPr>
          <p:nvPr>
            <p:ph idx="1"/>
          </p:nvPr>
        </p:nvSpPr>
        <p:spPr>
          <a:xfrm>
            <a:off x="677334" y="2160589"/>
            <a:ext cx="8405706" cy="3880773"/>
          </a:xfrm>
        </p:spPr>
        <p:txBody>
          <a:bodyPr>
            <a:normAutofit/>
          </a:bodyPr>
          <a:lstStyle/>
          <a:p>
            <a:r>
              <a:rPr lang="en-US" altLang="zh-TW" sz="3200" dirty="0" smtClean="0"/>
              <a:t>Each group will go to Google document to share </a:t>
            </a:r>
            <a:r>
              <a:rPr lang="en-US" altLang="zh-TW" sz="3200" dirty="0" smtClean="0">
                <a:solidFill>
                  <a:srgbClr val="FF0000"/>
                </a:solidFill>
              </a:rPr>
              <a:t>four</a:t>
            </a:r>
            <a:r>
              <a:rPr lang="en-US" altLang="zh-TW" sz="3200" dirty="0" smtClean="0"/>
              <a:t> things:</a:t>
            </a:r>
          </a:p>
          <a:p>
            <a:pPr>
              <a:buFont typeface="+mj-lt"/>
              <a:buAutoNum type="alphaUcPeriod"/>
            </a:pPr>
            <a:r>
              <a:rPr lang="en-US" altLang="zh-TW" sz="3200" dirty="0" smtClean="0"/>
              <a:t> One </a:t>
            </a:r>
            <a:r>
              <a:rPr lang="en-US" altLang="zh-TW" sz="3200" dirty="0" smtClean="0">
                <a:solidFill>
                  <a:srgbClr val="7030A0"/>
                </a:solidFill>
              </a:rPr>
              <a:t>similarity</a:t>
            </a:r>
            <a:r>
              <a:rPr lang="en-US" altLang="zh-TW" sz="3200" dirty="0" smtClean="0"/>
              <a:t> between the two </a:t>
            </a:r>
            <a:r>
              <a:rPr lang="en-US" altLang="zh-TW" sz="3200" dirty="0" smtClean="0"/>
              <a:t>readings</a:t>
            </a:r>
            <a:endParaRPr lang="en-US" altLang="zh-TW" sz="3200" dirty="0" smtClean="0"/>
          </a:p>
          <a:p>
            <a:pPr>
              <a:buFont typeface="+mj-lt"/>
              <a:buAutoNum type="alphaUcPeriod"/>
            </a:pPr>
            <a:r>
              <a:rPr lang="en-US" altLang="zh-TW" sz="3200" dirty="0" smtClean="0"/>
              <a:t> One </a:t>
            </a:r>
            <a:r>
              <a:rPr lang="en-US" altLang="zh-TW" sz="3200" dirty="0" smtClean="0">
                <a:solidFill>
                  <a:srgbClr val="7030A0"/>
                </a:solidFill>
              </a:rPr>
              <a:t>difference</a:t>
            </a:r>
            <a:r>
              <a:rPr lang="en-US" altLang="zh-TW" sz="3200" dirty="0" smtClean="0"/>
              <a:t> between the two </a:t>
            </a:r>
            <a:r>
              <a:rPr lang="en-US" altLang="zh-TW" sz="3200" dirty="0" smtClean="0"/>
              <a:t>readings</a:t>
            </a:r>
            <a:endParaRPr lang="en-US" altLang="zh-TW" sz="3200" dirty="0" smtClean="0"/>
          </a:p>
          <a:p>
            <a:pPr>
              <a:buFont typeface="+mj-lt"/>
              <a:buAutoNum type="alphaUcPeriod"/>
            </a:pPr>
            <a:r>
              <a:rPr lang="en-US" altLang="zh-TW" sz="3200" dirty="0"/>
              <a:t> </a:t>
            </a:r>
            <a:r>
              <a:rPr lang="en-US" altLang="zh-TW" sz="3200" dirty="0" smtClean="0"/>
              <a:t>One interesting </a:t>
            </a:r>
            <a:r>
              <a:rPr lang="en-US" altLang="zh-TW" sz="3200" dirty="0" smtClean="0">
                <a:solidFill>
                  <a:srgbClr val="7030A0"/>
                </a:solidFill>
              </a:rPr>
              <a:t>observation/fact</a:t>
            </a:r>
          </a:p>
          <a:p>
            <a:pPr>
              <a:buFont typeface="+mj-lt"/>
              <a:buAutoNum type="alphaUcPeriod"/>
            </a:pPr>
            <a:r>
              <a:rPr lang="en-US" altLang="zh-TW" sz="3200" dirty="0"/>
              <a:t> </a:t>
            </a:r>
            <a:r>
              <a:rPr lang="en-US" altLang="zh-TW" sz="3200" dirty="0" smtClean="0"/>
              <a:t>One </a:t>
            </a:r>
            <a:r>
              <a:rPr lang="en-US" altLang="zh-TW" sz="3200" dirty="0" smtClean="0">
                <a:solidFill>
                  <a:srgbClr val="7030A0"/>
                </a:solidFill>
              </a:rPr>
              <a:t>question </a:t>
            </a:r>
            <a:r>
              <a:rPr lang="en-US" altLang="zh-TW" sz="3200" dirty="0" smtClean="0">
                <a:solidFill>
                  <a:schemeClr val="tx1"/>
                </a:solidFill>
              </a:rPr>
              <a:t>that bothers you</a:t>
            </a:r>
            <a:endParaRPr lang="zh-TW" altLang="en-US" sz="3200" dirty="0">
              <a:solidFill>
                <a:srgbClr val="7030A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5721" y="3637281"/>
            <a:ext cx="3041780" cy="3041780"/>
          </a:xfrm>
          <a:prstGeom prst="rect">
            <a:avLst/>
          </a:prstGeom>
        </p:spPr>
      </p:pic>
    </p:spTree>
    <p:extLst>
      <p:ext uri="{BB962C8B-B14F-4D97-AF65-F5344CB8AC3E}">
        <p14:creationId xmlns:p14="http://schemas.microsoft.com/office/powerpoint/2010/main" val="10794117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Lecture: The Portrayal of the Indians</a:t>
            </a:r>
            <a:endParaRPr lang="zh-TW" altLang="en-US" dirty="0"/>
          </a:p>
        </p:txBody>
      </p:sp>
      <p:pic>
        <p:nvPicPr>
          <p:cNvPr id="4" name="Picture 3"/>
          <p:cNvPicPr>
            <a:picLocks noChangeAspect="1"/>
          </p:cNvPicPr>
          <p:nvPr/>
        </p:nvPicPr>
        <p:blipFill>
          <a:blip r:embed="rId2"/>
          <a:stretch>
            <a:fillRect/>
          </a:stretch>
        </p:blipFill>
        <p:spPr>
          <a:xfrm>
            <a:off x="1261872" y="2078354"/>
            <a:ext cx="4387146" cy="3286125"/>
          </a:xfrm>
          <a:prstGeom prst="rect">
            <a:avLst/>
          </a:prstGeom>
        </p:spPr>
      </p:pic>
      <p:sp>
        <p:nvSpPr>
          <p:cNvPr id="5" name="Rectangle 4"/>
          <p:cNvSpPr/>
          <p:nvPr/>
        </p:nvSpPr>
        <p:spPr>
          <a:xfrm>
            <a:off x="1178560" y="5382179"/>
            <a:ext cx="2570480" cy="415498"/>
          </a:xfrm>
          <a:prstGeom prst="rect">
            <a:avLst/>
          </a:prstGeom>
        </p:spPr>
        <p:txBody>
          <a:bodyPr wrap="square">
            <a:spAutoFit/>
          </a:bodyPr>
          <a:lstStyle/>
          <a:p>
            <a:r>
              <a:rPr lang="en-GB" altLang="zh-TW" sz="1050" dirty="0"/>
              <a:t>https://www.ox.ac.uk/news/2017-10-31-aliens-may-be-more-us-we-think</a:t>
            </a:r>
            <a:endParaRPr lang="zh-TW" altLang="en-US" sz="1050" dirty="0"/>
          </a:p>
        </p:txBody>
      </p:sp>
      <p:pic>
        <p:nvPicPr>
          <p:cNvPr id="6" name="Picture 5"/>
          <p:cNvPicPr>
            <a:picLocks noChangeAspect="1"/>
          </p:cNvPicPr>
          <p:nvPr/>
        </p:nvPicPr>
        <p:blipFill>
          <a:blip r:embed="rId3"/>
          <a:stretch>
            <a:fillRect/>
          </a:stretch>
        </p:blipFill>
        <p:spPr>
          <a:xfrm>
            <a:off x="6636703" y="2078354"/>
            <a:ext cx="3035618" cy="3996782"/>
          </a:xfrm>
          <a:prstGeom prst="rect">
            <a:avLst/>
          </a:prstGeom>
        </p:spPr>
      </p:pic>
      <p:sp>
        <p:nvSpPr>
          <p:cNvPr id="7" name="Rectangle 6"/>
          <p:cNvSpPr/>
          <p:nvPr/>
        </p:nvSpPr>
        <p:spPr>
          <a:xfrm>
            <a:off x="6555232" y="6075136"/>
            <a:ext cx="2771648" cy="430887"/>
          </a:xfrm>
          <a:prstGeom prst="rect">
            <a:avLst/>
          </a:prstGeom>
        </p:spPr>
        <p:txBody>
          <a:bodyPr wrap="square">
            <a:spAutoFit/>
          </a:bodyPr>
          <a:lstStyle/>
          <a:p>
            <a:r>
              <a:rPr lang="en-GB" altLang="zh-TW" sz="1100" dirty="0"/>
              <a:t>https://www.deviantart.com/bluebottleflyer/art/Scared-Aliens-566220019</a:t>
            </a:r>
            <a:endParaRPr lang="zh-TW" altLang="en-US" sz="1100" dirty="0"/>
          </a:p>
        </p:txBody>
      </p:sp>
    </p:spTree>
    <p:extLst>
      <p:ext uri="{BB962C8B-B14F-4D97-AF65-F5344CB8AC3E}">
        <p14:creationId xmlns:p14="http://schemas.microsoft.com/office/powerpoint/2010/main" val="159851753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Lecture: The Portrayal of the Indians</a:t>
            </a:r>
            <a:endParaRPr lang="zh-TW"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0197601"/>
              </p:ext>
            </p:extLst>
          </p:nvPr>
        </p:nvGraphicFramePr>
        <p:xfrm>
          <a:off x="1262063" y="1828800"/>
          <a:ext cx="8594726" cy="4185920"/>
        </p:xfrm>
        <a:graphic>
          <a:graphicData uri="http://schemas.openxmlformats.org/drawingml/2006/table">
            <a:tbl>
              <a:tblPr firstRow="1" bandRow="1">
                <a:tableStyleId>{5C22544A-7EE6-4342-B048-85BDC9FD1C3A}</a:tableStyleId>
              </a:tblPr>
              <a:tblGrid>
                <a:gridCol w="4297363">
                  <a:extLst>
                    <a:ext uri="{9D8B030D-6E8A-4147-A177-3AD203B41FA5}">
                      <a16:colId xmlns:a16="http://schemas.microsoft.com/office/drawing/2014/main" val="1200363674"/>
                    </a:ext>
                  </a:extLst>
                </a:gridCol>
                <a:gridCol w="4297363">
                  <a:extLst>
                    <a:ext uri="{9D8B030D-6E8A-4147-A177-3AD203B41FA5}">
                      <a16:colId xmlns:a16="http://schemas.microsoft.com/office/drawing/2014/main" val="4238365713"/>
                    </a:ext>
                  </a:extLst>
                </a:gridCol>
              </a:tblGrid>
              <a:tr h="837184">
                <a:tc>
                  <a:txBody>
                    <a:bodyPr/>
                    <a:lstStyle/>
                    <a:p>
                      <a:r>
                        <a:rPr lang="en-US" altLang="zh-TW" sz="3600" dirty="0" smtClean="0"/>
                        <a:t>Side</a:t>
                      </a:r>
                      <a:r>
                        <a:rPr lang="en-US" altLang="zh-TW" sz="3600" baseline="0" dirty="0" smtClean="0"/>
                        <a:t> A</a:t>
                      </a:r>
                      <a:endParaRPr lang="zh-TW" altLang="en-US" sz="3600" dirty="0"/>
                    </a:p>
                  </a:txBody>
                  <a:tcPr/>
                </a:tc>
                <a:tc>
                  <a:txBody>
                    <a:bodyPr/>
                    <a:lstStyle/>
                    <a:p>
                      <a:r>
                        <a:rPr lang="en-US" altLang="zh-TW" sz="3600" dirty="0" smtClean="0"/>
                        <a:t> Side B</a:t>
                      </a:r>
                      <a:endParaRPr lang="zh-TW" altLang="en-US" sz="3600" dirty="0"/>
                    </a:p>
                  </a:txBody>
                  <a:tcPr/>
                </a:tc>
                <a:extLst>
                  <a:ext uri="{0D108BD9-81ED-4DB2-BD59-A6C34878D82A}">
                    <a16:rowId xmlns:a16="http://schemas.microsoft.com/office/drawing/2014/main" val="3826085054"/>
                  </a:ext>
                </a:extLst>
              </a:tr>
              <a:tr h="837184">
                <a:tc>
                  <a:txBody>
                    <a:bodyPr/>
                    <a:lstStyle/>
                    <a:p>
                      <a:r>
                        <a:rPr lang="en-US" altLang="zh-TW" sz="3600" dirty="0" smtClean="0"/>
                        <a:t>hospitality</a:t>
                      </a:r>
                      <a:endParaRPr lang="zh-TW" altLang="en-US" sz="3600" dirty="0"/>
                    </a:p>
                  </a:txBody>
                  <a:tcPr/>
                </a:tc>
                <a:tc>
                  <a:txBody>
                    <a:bodyPr/>
                    <a:lstStyle/>
                    <a:p>
                      <a:r>
                        <a:rPr lang="en-US" altLang="zh-TW" sz="3600" dirty="0" smtClean="0"/>
                        <a:t>hostility</a:t>
                      </a:r>
                      <a:endParaRPr lang="zh-TW" altLang="en-US" sz="3600" dirty="0"/>
                    </a:p>
                  </a:txBody>
                  <a:tcPr/>
                </a:tc>
                <a:extLst>
                  <a:ext uri="{0D108BD9-81ED-4DB2-BD59-A6C34878D82A}">
                    <a16:rowId xmlns:a16="http://schemas.microsoft.com/office/drawing/2014/main" val="1264146705"/>
                  </a:ext>
                </a:extLst>
              </a:tr>
              <a:tr h="837184">
                <a:tc>
                  <a:txBody>
                    <a:bodyPr/>
                    <a:lstStyle/>
                    <a:p>
                      <a:r>
                        <a:rPr lang="en-US" altLang="zh-TW" sz="3600" dirty="0" smtClean="0"/>
                        <a:t>reciprocity </a:t>
                      </a:r>
                      <a:endParaRPr lang="zh-TW" altLang="en-US" sz="3600" dirty="0"/>
                    </a:p>
                  </a:txBody>
                  <a:tcPr/>
                </a:tc>
                <a:tc>
                  <a:txBody>
                    <a:bodyPr/>
                    <a:lstStyle/>
                    <a:p>
                      <a:r>
                        <a:rPr lang="en-US" altLang="zh-TW" sz="3600" dirty="0" smtClean="0"/>
                        <a:t>self-interest</a:t>
                      </a:r>
                      <a:endParaRPr lang="zh-TW" altLang="en-US" sz="3600" dirty="0"/>
                    </a:p>
                  </a:txBody>
                  <a:tcPr/>
                </a:tc>
                <a:extLst>
                  <a:ext uri="{0D108BD9-81ED-4DB2-BD59-A6C34878D82A}">
                    <a16:rowId xmlns:a16="http://schemas.microsoft.com/office/drawing/2014/main" val="2086926835"/>
                  </a:ext>
                </a:extLst>
              </a:tr>
              <a:tr h="837184">
                <a:tc>
                  <a:txBody>
                    <a:bodyPr/>
                    <a:lstStyle/>
                    <a:p>
                      <a:r>
                        <a:rPr lang="en-US" altLang="zh-TW" sz="3600" dirty="0" smtClean="0"/>
                        <a:t>open-mindedness</a:t>
                      </a:r>
                      <a:endParaRPr lang="zh-TW" altLang="en-US" sz="3600" dirty="0"/>
                    </a:p>
                  </a:txBody>
                  <a:tcPr/>
                </a:tc>
                <a:tc>
                  <a:txBody>
                    <a:bodyPr/>
                    <a:lstStyle/>
                    <a:p>
                      <a:r>
                        <a:rPr lang="en-US" altLang="zh-TW" sz="3600" dirty="0" smtClean="0"/>
                        <a:t>stereotypes</a:t>
                      </a:r>
                      <a:endParaRPr lang="zh-TW" altLang="en-US" sz="3600" dirty="0"/>
                    </a:p>
                  </a:txBody>
                  <a:tcPr/>
                </a:tc>
                <a:extLst>
                  <a:ext uri="{0D108BD9-81ED-4DB2-BD59-A6C34878D82A}">
                    <a16:rowId xmlns:a16="http://schemas.microsoft.com/office/drawing/2014/main" val="1702371932"/>
                  </a:ext>
                </a:extLst>
              </a:tr>
              <a:tr h="837184">
                <a:tc>
                  <a:txBody>
                    <a:bodyPr/>
                    <a:lstStyle/>
                    <a:p>
                      <a:r>
                        <a:rPr lang="en-US" altLang="zh-TW" sz="3600" dirty="0" smtClean="0"/>
                        <a:t>communication</a:t>
                      </a:r>
                      <a:endParaRPr lang="zh-TW" altLang="en-US" sz="3600" dirty="0"/>
                    </a:p>
                  </a:txBody>
                  <a:tcPr/>
                </a:tc>
                <a:tc>
                  <a:txBody>
                    <a:bodyPr/>
                    <a:lstStyle/>
                    <a:p>
                      <a:r>
                        <a:rPr lang="en-US" altLang="zh-TW" sz="3600" dirty="0" smtClean="0"/>
                        <a:t>misunderstanding</a:t>
                      </a:r>
                      <a:endParaRPr lang="zh-TW" altLang="en-US" sz="3600" dirty="0"/>
                    </a:p>
                  </a:txBody>
                  <a:tcPr/>
                </a:tc>
                <a:extLst>
                  <a:ext uri="{0D108BD9-81ED-4DB2-BD59-A6C34878D82A}">
                    <a16:rowId xmlns:a16="http://schemas.microsoft.com/office/drawing/2014/main" val="3228519953"/>
                  </a:ext>
                </a:extLst>
              </a:tr>
            </a:tbl>
          </a:graphicData>
        </a:graphic>
      </p:graphicFrame>
    </p:spTree>
    <p:extLst>
      <p:ext uri="{BB962C8B-B14F-4D97-AF65-F5344CB8AC3E}">
        <p14:creationId xmlns:p14="http://schemas.microsoft.com/office/powerpoint/2010/main" val="3166100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Lecture: The Portrayal of the Indians</a:t>
            </a:r>
            <a:endParaRPr lang="zh-TW" altLang="en-US" dirty="0"/>
          </a:p>
        </p:txBody>
      </p:sp>
      <p:sp>
        <p:nvSpPr>
          <p:cNvPr id="3" name="Content Placeholder 2"/>
          <p:cNvSpPr>
            <a:spLocks noGrp="1"/>
          </p:cNvSpPr>
          <p:nvPr>
            <p:ph idx="1"/>
          </p:nvPr>
        </p:nvSpPr>
        <p:spPr>
          <a:xfrm>
            <a:off x="4627353" y="1826615"/>
            <a:ext cx="5830440" cy="4467466"/>
          </a:xfrm>
        </p:spPr>
        <p:txBody>
          <a:bodyPr>
            <a:noAutofit/>
          </a:bodyPr>
          <a:lstStyle/>
          <a:p>
            <a:r>
              <a:rPr lang="en-US" altLang="zh-TW" sz="3200" dirty="0" smtClean="0"/>
              <a:t>Words like “invasion” and “conquest” may now trip more easily from our tongues than quaint phrases like “the transit of civilization,” yet the “master narrative” of early America remains essentially European-focused (8).</a:t>
            </a:r>
            <a:endParaRPr lang="zh-TW" altLang="en-US" sz="3200" dirty="0"/>
          </a:p>
        </p:txBody>
      </p:sp>
      <p:pic>
        <p:nvPicPr>
          <p:cNvPr id="5" name="Picture 4"/>
          <p:cNvPicPr>
            <a:picLocks noChangeAspect="1"/>
          </p:cNvPicPr>
          <p:nvPr/>
        </p:nvPicPr>
        <p:blipFill>
          <a:blip r:embed="rId2"/>
          <a:stretch>
            <a:fillRect/>
          </a:stretch>
        </p:blipFill>
        <p:spPr>
          <a:xfrm>
            <a:off x="1346835" y="1828800"/>
            <a:ext cx="3023100" cy="4463097"/>
          </a:xfrm>
          <a:prstGeom prst="rect">
            <a:avLst/>
          </a:prstGeom>
        </p:spPr>
      </p:pic>
      <p:pic>
        <p:nvPicPr>
          <p:cNvPr id="6" name="Picture 5"/>
          <p:cNvPicPr>
            <a:picLocks noChangeAspect="1"/>
          </p:cNvPicPr>
          <p:nvPr/>
        </p:nvPicPr>
        <p:blipFill>
          <a:blip r:embed="rId3"/>
          <a:stretch>
            <a:fillRect/>
          </a:stretch>
        </p:blipFill>
        <p:spPr>
          <a:xfrm>
            <a:off x="608900" y="365760"/>
            <a:ext cx="10207664" cy="6059246"/>
          </a:xfrm>
          <a:prstGeom prst="rect">
            <a:avLst/>
          </a:prstGeom>
        </p:spPr>
      </p:pic>
    </p:spTree>
    <p:extLst>
      <p:ext uri="{BB962C8B-B14F-4D97-AF65-F5344CB8AC3E}">
        <p14:creationId xmlns:p14="http://schemas.microsoft.com/office/powerpoint/2010/main" val="370647847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F3672F-4ECD-442D-A450-8D0D8AE9AB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C17B96-44E1-4D27-8275-49488FA5EBD9}">
  <ds:schemaRefs>
    <ds:schemaRef ds:uri="http://purl.org/dc/elements/1.1/"/>
    <ds:schemaRef ds:uri="http://purl.org/dc/terms/"/>
    <ds:schemaRef ds:uri="http://purl.org/dc/dcmitype/"/>
    <ds:schemaRef ds:uri="http://schemas.microsoft.com/office/2006/metadata/properties"/>
    <ds:schemaRef ds:uri="16c05727-aa75-4e4a-9b5f-8a80a1165891"/>
    <ds:schemaRef ds:uri="http://schemas.microsoft.com/office/infopath/2007/PartnerControls"/>
    <ds:schemaRef ds:uri="http://schemas.microsoft.com/office/2006/documentManagement/types"/>
    <ds:schemaRef ds:uri="http://schemas.openxmlformats.org/package/2006/metadata/core-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BE274086-DBC4-4534-ADD1-A99867C702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View design</Template>
  <TotalTime>0</TotalTime>
  <Words>853</Words>
  <Application>Microsoft Office PowerPoint</Application>
  <PresentationFormat>Widescreen</PresentationFormat>
  <Paragraphs>84</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新細明體</vt:lpstr>
      <vt:lpstr>Arial</vt:lpstr>
      <vt:lpstr>Calibri</vt:lpstr>
      <vt:lpstr>Century Schoolbook</vt:lpstr>
      <vt:lpstr>Wingdings</vt:lpstr>
      <vt:lpstr>Wingdings 2</vt:lpstr>
      <vt:lpstr>View</vt:lpstr>
      <vt:lpstr>How were the Indians Portrayed?</vt:lpstr>
      <vt:lpstr>Plan for today</vt:lpstr>
      <vt:lpstr>Announcement: Reward cards</vt:lpstr>
      <vt:lpstr>Peer Teaching: Round One</vt:lpstr>
      <vt:lpstr>Peer Teaching: Round Two</vt:lpstr>
      <vt:lpstr>Peer Teaching: Round Three</vt:lpstr>
      <vt:lpstr>Lecture: The Portrayal of the Indians</vt:lpstr>
      <vt:lpstr>Lecture: The Portrayal of the Indians</vt:lpstr>
      <vt:lpstr>Lecture: The Portrayal of the Indians</vt:lpstr>
      <vt:lpstr>Lecture: The Portrayal of the Indians</vt:lpstr>
      <vt:lpstr>Lecture: The Portrayal of the Indians</vt:lpstr>
      <vt:lpstr>Lecture: The Portrayal of the Indians</vt:lpstr>
      <vt:lpstr>Activity: Samson Occom’s Strategy</vt:lpstr>
      <vt:lpstr>PowerPoint Presentation</vt:lpstr>
      <vt:lpstr>Activity: Samson Occom’s Strategy</vt:lpstr>
      <vt:lpstr>Activity: Samson Occom’s Strategy</vt:lpstr>
      <vt:lpstr>Activity: Samson Occom’s Strategy</vt:lpstr>
      <vt:lpstr>Activity: Samson Occom’s Strategy</vt:lpstr>
      <vt:lpstr>Activity: Samson Occom’s Strategy</vt:lpstr>
      <vt:lpstr>Activity: Samsom Occom’s Strategy</vt:lpstr>
      <vt:lpstr>Group work: discuss the culture fair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2020-10-04T12:14:41Z</dcterms:created>
  <dcterms:modified xsi:type="dcterms:W3CDTF">2020-10-04T15:29:17Z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