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76" r:id="rId4"/>
    <p:sldId id="260" r:id="rId5"/>
    <p:sldId id="261" r:id="rId6"/>
    <p:sldId id="264" r:id="rId7"/>
    <p:sldId id="265" r:id="rId8"/>
    <p:sldId id="269" r:id="rId9"/>
    <p:sldId id="268" r:id="rId10"/>
    <p:sldId id="270" r:id="rId11"/>
    <p:sldId id="263" r:id="rId12"/>
    <p:sldId id="272" r:id="rId13"/>
    <p:sldId id="271" r:id="rId14"/>
    <p:sldId id="273" r:id="rId15"/>
    <p:sldId id="267" r:id="rId16"/>
    <p:sldId id="259" r:id="rId17"/>
    <p:sldId id="274" r:id="rId18"/>
    <p:sldId id="275" r:id="rId19"/>
    <p:sldId id="29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altLang="zh-TW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ABE3C1-DBE1-495D-B57B-2849774B866A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8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21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2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0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2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65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6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9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0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7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12/13/2020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2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sWuXMjrv4aA?t=46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NKjihHjgG9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What does it mean to be democratic </a:t>
            </a:r>
            <a:br>
              <a:rPr lang="en-US" altLang="zh-TW" dirty="0" smtClean="0"/>
            </a:br>
            <a:r>
              <a:rPr lang="en-US" altLang="zh-TW" dirty="0" smtClean="0"/>
              <a:t>and slave-holding?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404" b="22364"/>
          <a:stretch/>
        </p:blipFill>
        <p:spPr>
          <a:xfrm>
            <a:off x="374048" y="4081112"/>
            <a:ext cx="11438823" cy="23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97" y="247900"/>
            <a:ext cx="8373979" cy="6447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96926" y="6421738"/>
            <a:ext cx="2794535" cy="436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http://apushcanvas.pbworks.com/w/page/71250320/The%20Dred%20Scott%20Decision</a:t>
            </a:r>
            <a:endParaRPr lang="zh-TW" altLang="en-US" sz="1100" dirty="0"/>
          </a:p>
        </p:txBody>
      </p:sp>
      <p:sp>
        <p:nvSpPr>
          <p:cNvPr id="6" name="Flowchart: Process 5"/>
          <p:cNvSpPr/>
          <p:nvPr/>
        </p:nvSpPr>
        <p:spPr>
          <a:xfrm>
            <a:off x="1886552" y="214312"/>
            <a:ext cx="8094846" cy="85664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</a:rPr>
              <a:t>The Dred Scott Decision of 1857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Lightning Bolt 7"/>
          <p:cNvSpPr/>
          <p:nvPr/>
        </p:nvSpPr>
        <p:spPr>
          <a:xfrm>
            <a:off x="7786838" y="3074890"/>
            <a:ext cx="721895" cy="53901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Lightning Bolt 8"/>
          <p:cNvSpPr/>
          <p:nvPr/>
        </p:nvSpPr>
        <p:spPr>
          <a:xfrm>
            <a:off x="5577838" y="3344397"/>
            <a:ext cx="721895" cy="53901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Lightning Bolt 9"/>
          <p:cNvSpPr/>
          <p:nvPr/>
        </p:nvSpPr>
        <p:spPr>
          <a:xfrm>
            <a:off x="6129687" y="2805383"/>
            <a:ext cx="721895" cy="53901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Lightning Bolt 10"/>
          <p:cNvSpPr/>
          <p:nvPr/>
        </p:nvSpPr>
        <p:spPr>
          <a:xfrm>
            <a:off x="5938785" y="1938172"/>
            <a:ext cx="721895" cy="53901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Lightning Bolt 11"/>
          <p:cNvSpPr/>
          <p:nvPr/>
        </p:nvSpPr>
        <p:spPr>
          <a:xfrm>
            <a:off x="5621153" y="3033183"/>
            <a:ext cx="721895" cy="53901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5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Dred Scott Decision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3871762" cy="4038600"/>
          </a:xfrm>
        </p:spPr>
        <p:txBody>
          <a:bodyPr/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Time: 1857</a:t>
            </a:r>
          </a:p>
          <a:p>
            <a:r>
              <a:rPr lang="en-US" altLang="zh-TW" sz="2800" dirty="0" smtClean="0">
                <a:solidFill>
                  <a:schemeClr val="tx1"/>
                </a:solidFill>
              </a:rPr>
              <a:t>Controversies:</a:t>
            </a:r>
          </a:p>
          <a:p>
            <a:pPr marL="502920" indent="-45720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tx1"/>
                </a:solidFill>
              </a:rPr>
              <a:t>Blacks are not American citizens </a:t>
            </a:r>
          </a:p>
          <a:p>
            <a:pPr marL="502920" indent="-45720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tx1"/>
                </a:solidFill>
              </a:rPr>
              <a:t>The Congress cannot make a law that violates citizens’ property rights </a:t>
            </a:r>
          </a:p>
          <a:p>
            <a:pPr marL="502920" indent="-457200">
              <a:buFont typeface="+mj-lt"/>
              <a:buAutoNum type="arabicPeriod"/>
            </a:pP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25" y="854930"/>
            <a:ext cx="4346575" cy="5545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68096" y="6384519"/>
            <a:ext cx="31390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https://www.britannica.com/biography/Dred-Scott</a:t>
            </a:r>
            <a:endParaRPr lang="zh-TW" alt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8629"/>
          <a:stretch/>
        </p:blipFill>
        <p:spPr>
          <a:xfrm>
            <a:off x="988727" y="3250807"/>
            <a:ext cx="10771473" cy="25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444" y="717474"/>
            <a:ext cx="7183397" cy="54367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0394" y="6285917"/>
            <a:ext cx="3791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https://youtu.be/sWuXMjrv4aA?t=463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29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Lincoln-Douglas Debates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5739062" cy="4038600"/>
          </a:xfrm>
        </p:spPr>
        <p:txBody>
          <a:bodyPr>
            <a:normAutofit lnSpcReduction="10000"/>
          </a:bodyPr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Time: 1858</a:t>
            </a:r>
          </a:p>
          <a:p>
            <a:r>
              <a:rPr lang="en-US" altLang="zh-TW" sz="2800" dirty="0" smtClean="0">
                <a:solidFill>
                  <a:schemeClr val="tx1"/>
                </a:solidFill>
              </a:rPr>
              <a:t>Issues: </a:t>
            </a:r>
          </a:p>
          <a:p>
            <a:pPr marL="56007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tx1"/>
                </a:solidFill>
              </a:rPr>
              <a:t>popular sovereignty = </a:t>
            </a:r>
            <a:r>
              <a:rPr lang="en-US" altLang="zh-TW" sz="2800" dirty="0" smtClean="0">
                <a:solidFill>
                  <a:srgbClr val="FF0000"/>
                </a:solidFill>
              </a:rPr>
              <a:t>democracy</a:t>
            </a:r>
          </a:p>
          <a:p>
            <a:pPr marL="56007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tx1"/>
                </a:solidFill>
              </a:rPr>
              <a:t>the Dred Scott decision does not fit in the model of popular sovereignty (It violates the will of the people in free states; The free states can make laws to discourage slave owners from bringing slaves)</a:t>
            </a:r>
          </a:p>
          <a:p>
            <a:pPr marL="560070" indent="-514350">
              <a:buFont typeface="+mj-lt"/>
              <a:buAutoNum type="arabicPeriod"/>
            </a:pPr>
            <a:endParaRPr lang="en-US" altLang="zh-TW" sz="2800" dirty="0" smtClean="0">
              <a:solidFill>
                <a:schemeClr val="tx1"/>
              </a:solidFill>
            </a:endParaRPr>
          </a:p>
          <a:p>
            <a:pPr marL="560070" indent="-514350">
              <a:buFont typeface="+mj-lt"/>
              <a:buAutoNum type="arabicPeriod"/>
            </a:pP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730208"/>
            <a:ext cx="3566668" cy="4692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91517" y="6423192"/>
            <a:ext cx="36904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https://www.britannica.com/event/Lincoln-Douglas-debates</a:t>
            </a:r>
            <a:endParaRPr lang="zh-TW" altLang="en-US" sz="11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45494" y="2290812"/>
            <a:ext cx="4136457" cy="2608446"/>
          </a:xfrm>
          <a:prstGeom prst="wedgeRoundRectCallout">
            <a:avLst>
              <a:gd name="adj1" fmla="val -67837"/>
              <a:gd name="adj2" fmla="val -101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FF0000"/>
                </a:solidFill>
              </a:rPr>
              <a:t>What’s wrong with voting  to become a slaveholding state?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55" y="1001062"/>
            <a:ext cx="7566597" cy="4706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8941253" y="6228165"/>
            <a:ext cx="3049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https://youtu.be/NKjihHjgG94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34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48362" y="6596390"/>
            <a:ext cx="3639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https://en.wikipedia.org/wiki/Slave_states_and_free_states</a:t>
            </a:r>
            <a:endParaRPr lang="zh-TW" alt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48" y="259882"/>
            <a:ext cx="10480586" cy="6337099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2877954" y="214312"/>
            <a:ext cx="6554803" cy="85664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</a:rPr>
              <a:t>Before the Civil War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 rot="19317657">
            <a:off x="3384643" y="672828"/>
            <a:ext cx="2627697" cy="3734730"/>
          </a:xfrm>
          <a:prstGeom prst="donut">
            <a:avLst>
              <a:gd name="adj" fmla="val 28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Story of Tony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404" b="22364"/>
          <a:stretch/>
        </p:blipFill>
        <p:spPr>
          <a:xfrm>
            <a:off x="374048" y="4081112"/>
            <a:ext cx="11438823" cy="23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Activity: The Story of Tony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2" y="1736338"/>
            <a:ext cx="10561315" cy="47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Slavery and Racism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 U.S. and Taiwan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404" b="22364"/>
          <a:stretch/>
        </p:blipFill>
        <p:spPr>
          <a:xfrm>
            <a:off x="374048" y="4081112"/>
            <a:ext cx="11438823" cy="23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 </a:t>
            </a:r>
            <a:r>
              <a:rPr lang="en-US" altLang="zh-TW" dirty="0" smtClean="0"/>
              <a:t>Slavery and Racism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3957320" cy="4038600"/>
          </a:xfrm>
        </p:spPr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What does Professor Martha Jones say about the relationship between slavery and racism (white supremacy = white people are better than black people)?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840" y="1882472"/>
            <a:ext cx="5901439" cy="40480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98748" y="6200610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https://youtu.be/5t-4HaJ_ERY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390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Plan for today 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5363678" cy="4038600"/>
          </a:xfrm>
        </p:spPr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chemeClr val="tx1"/>
                </a:solidFill>
              </a:rPr>
              <a:t>Peer Teaching: </a:t>
            </a:r>
          </a:p>
          <a:p>
            <a:pPr marL="56007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tx1"/>
                </a:solidFill>
              </a:rPr>
              <a:t>The Dred Scott Decision and </a:t>
            </a:r>
          </a:p>
          <a:p>
            <a:pPr marL="560070" indent="-51435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tx1"/>
                </a:solidFill>
              </a:rPr>
              <a:t>The Lincoln-Douglas debates</a:t>
            </a:r>
          </a:p>
          <a:p>
            <a:r>
              <a:rPr lang="en-US" altLang="zh-TW" sz="2800" dirty="0" smtClean="0">
                <a:solidFill>
                  <a:schemeClr val="tx1"/>
                </a:solidFill>
              </a:rPr>
              <a:t>Activity: The Story of Tony</a:t>
            </a:r>
          </a:p>
          <a:p>
            <a:r>
              <a:rPr lang="en-US" altLang="zh-TW" sz="2800" dirty="0" smtClean="0">
                <a:solidFill>
                  <a:schemeClr val="tx1"/>
                </a:solidFill>
              </a:rPr>
              <a:t>Lecture: Slavery and racism, the U.S. and Taiwan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1: American?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88" y="2730182"/>
            <a:ext cx="4294535" cy="2857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930" y="2730182"/>
            <a:ext cx="5103246" cy="2857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840" y="3266161"/>
            <a:ext cx="4668520" cy="317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9807"/>
          <a:stretch/>
        </p:blipFill>
        <p:spPr>
          <a:xfrm>
            <a:off x="7425373" y="3317729"/>
            <a:ext cx="4458310" cy="31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1: US CENSUS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79" r="2848"/>
          <a:stretch/>
        </p:blipFill>
        <p:spPr>
          <a:xfrm>
            <a:off x="339714" y="1965960"/>
            <a:ext cx="11512571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1: Melting pot or salad bowl</a:t>
            </a:r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8433"/>
          <a:stretch/>
        </p:blipFill>
        <p:spPr>
          <a:xfrm>
            <a:off x="1472075" y="1720014"/>
            <a:ext cx="6412993" cy="4105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231" y="2425566"/>
            <a:ext cx="2921024" cy="40894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5017436"/>
            <a:ext cx="6898212" cy="1249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</a:rPr>
              <a:t>Is Taiwan a melting pot or a salad bowl?</a:t>
            </a:r>
          </a:p>
          <a:p>
            <a:pPr algn="ctr"/>
            <a:r>
              <a:rPr lang="en-US" altLang="zh-TW" sz="2400" dirty="0" smtClean="0">
                <a:solidFill>
                  <a:schemeClr val="tx1"/>
                </a:solidFill>
              </a:rPr>
              <a:t>What are the problems of the melting pot?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</a:t>
            </a:r>
            <a:r>
              <a:rPr lang="en-US" altLang="zh-TW" dirty="0" smtClean="0"/>
              <a:t>: Slavery in America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3465" y="2638044"/>
            <a:ext cx="3694818" cy="3512499"/>
          </a:xfrm>
        </p:spPr>
        <p:txBody>
          <a:bodyPr>
            <a:normAutofit/>
          </a:bodyPr>
          <a:lstStyle/>
          <a:p>
            <a:r>
              <a:rPr lang="en-US" altLang="zh-TW" sz="2400" dirty="0" smtClean="0">
                <a:solidFill>
                  <a:schemeClr val="tx1"/>
                </a:solidFill>
              </a:rPr>
              <a:t>Plantation </a:t>
            </a:r>
          </a:p>
          <a:p>
            <a:r>
              <a:rPr lang="en-US" altLang="zh-TW" sz="2400" dirty="0" smtClean="0">
                <a:solidFill>
                  <a:schemeClr val="tx1"/>
                </a:solidFill>
              </a:rPr>
              <a:t>Slave auction</a:t>
            </a:r>
          </a:p>
          <a:p>
            <a:r>
              <a:rPr lang="en-US" altLang="zh-TW" sz="2400" dirty="0" smtClean="0">
                <a:solidFill>
                  <a:schemeClr val="tx1"/>
                </a:solidFill>
              </a:rPr>
              <a:t>Flogging</a:t>
            </a:r>
          </a:p>
          <a:p>
            <a:r>
              <a:rPr lang="en-US" altLang="zh-TW" sz="2400" dirty="0" smtClean="0">
                <a:solidFill>
                  <a:schemeClr val="tx1"/>
                </a:solidFill>
              </a:rPr>
              <a:t>3/5 Compromise</a:t>
            </a:r>
          </a:p>
          <a:p>
            <a:r>
              <a:rPr lang="en-US" altLang="zh-TW" sz="2400" dirty="0" smtClean="0">
                <a:solidFill>
                  <a:schemeClr val="tx1"/>
                </a:solidFill>
              </a:rPr>
              <a:t>American Civil War</a:t>
            </a:r>
          </a:p>
          <a:p>
            <a:r>
              <a:rPr lang="en-US" altLang="zh-TW" sz="2400" dirty="0" smtClean="0">
                <a:solidFill>
                  <a:schemeClr val="tx1"/>
                </a:solidFill>
              </a:rPr>
              <a:t>Lynching</a:t>
            </a:r>
          </a:p>
          <a:p>
            <a:r>
              <a:rPr lang="en-US" altLang="zh-TW" sz="2400" dirty="0" smtClean="0">
                <a:solidFill>
                  <a:schemeClr val="tx1"/>
                </a:solidFill>
              </a:rPr>
              <a:t>Civil Rights Movement</a:t>
            </a:r>
          </a:p>
          <a:p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40" y="2638044"/>
            <a:ext cx="4992660" cy="3744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66" y="1559418"/>
            <a:ext cx="3207636" cy="519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97" y="2153412"/>
            <a:ext cx="6654265" cy="460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00" y="2153412"/>
            <a:ext cx="3875272" cy="4559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57" y="2153412"/>
            <a:ext cx="6652605" cy="372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20" y="2111756"/>
            <a:ext cx="6750542" cy="460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973" y="2894787"/>
            <a:ext cx="6660836" cy="37300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20939" y="6343224"/>
            <a:ext cx="2951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https://youtu.be/usvSvsIMvmo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12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3: Understanding Racism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2369820"/>
            <a:ext cx="5588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6982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3: Understanding Racism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76" y="2126522"/>
            <a:ext cx="6426530" cy="36006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4106" y="6072597"/>
            <a:ext cx="3899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https://tw.voicetube.com/videos/104736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36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4: Racism in Taiwan?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35" y="2262188"/>
            <a:ext cx="4167488" cy="416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365" y="2322195"/>
            <a:ext cx="2844900" cy="40258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5551" y="4652881"/>
            <a:ext cx="7725343" cy="1695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</a:rPr>
              <a:t>Do you think Taiwan has racism?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4: Racism in Taiwan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tx1"/>
                </a:solidFill>
              </a:rPr>
              <a:t>Racialization refers to </a:t>
            </a:r>
            <a:r>
              <a:rPr lang="en-US" altLang="zh-TW" sz="2800" dirty="0" smtClean="0">
                <a:solidFill>
                  <a:schemeClr val="tx1"/>
                </a:solidFill>
              </a:rPr>
              <a:t>“a </a:t>
            </a:r>
            <a:r>
              <a:rPr lang="en-US" altLang="zh-TW" sz="2800" dirty="0">
                <a:solidFill>
                  <a:schemeClr val="tx1"/>
                </a:solidFill>
              </a:rPr>
              <a:t>process by which a group </a:t>
            </a:r>
            <a:r>
              <a:rPr lang="en-US" altLang="zh-TW" sz="2800" dirty="0" smtClean="0">
                <a:solidFill>
                  <a:schemeClr val="tx1"/>
                </a:solidFill>
              </a:rPr>
              <a:t>comes to </a:t>
            </a:r>
            <a:r>
              <a:rPr lang="en-US" altLang="zh-TW" sz="2800" dirty="0">
                <a:solidFill>
                  <a:schemeClr val="tx1"/>
                </a:solidFill>
              </a:rPr>
              <a:t>be marked by its </a:t>
            </a:r>
            <a:r>
              <a:rPr lang="en-US" altLang="zh-TW" sz="2800" dirty="0">
                <a:solidFill>
                  <a:srgbClr val="7030A0"/>
                </a:solidFill>
              </a:rPr>
              <a:t>physical and cultural </a:t>
            </a:r>
            <a:r>
              <a:rPr lang="en-US" altLang="zh-TW" sz="2800" dirty="0" smtClean="0">
                <a:solidFill>
                  <a:srgbClr val="7030A0"/>
                </a:solidFill>
              </a:rPr>
              <a:t>distinctiveness</a:t>
            </a:r>
            <a:r>
              <a:rPr lang="en-US" altLang="zh-TW" sz="2800" dirty="0" smtClean="0">
                <a:solidFill>
                  <a:schemeClr val="tx1"/>
                </a:solidFill>
              </a:rPr>
              <a:t>.” The </a:t>
            </a:r>
            <a:r>
              <a:rPr lang="en-US" altLang="zh-TW" sz="2800" dirty="0">
                <a:solidFill>
                  <a:schemeClr val="tx1"/>
                </a:solidFill>
              </a:rPr>
              <a:t>marked </a:t>
            </a:r>
            <a:r>
              <a:rPr lang="en-US" altLang="zh-TW" sz="2800" dirty="0" smtClean="0">
                <a:solidFill>
                  <a:schemeClr val="tx1"/>
                </a:solidFill>
              </a:rPr>
              <a:t>distinctiveness of foreign workers is not limited </a:t>
            </a:r>
            <a:r>
              <a:rPr lang="en-US" altLang="zh-TW" sz="2800" dirty="0">
                <a:solidFill>
                  <a:schemeClr val="tx1"/>
                </a:solidFill>
              </a:rPr>
              <a:t>to their difference from </a:t>
            </a:r>
            <a:r>
              <a:rPr lang="en-US" altLang="zh-TW" sz="2800" dirty="0" smtClean="0">
                <a:solidFill>
                  <a:schemeClr val="tx1"/>
                </a:solidFill>
              </a:rPr>
              <a:t>Taiwanese </a:t>
            </a:r>
            <a:r>
              <a:rPr lang="en-US" altLang="zh-TW" sz="2800" dirty="0">
                <a:solidFill>
                  <a:schemeClr val="tx1"/>
                </a:solidFill>
              </a:rPr>
              <a:t>citizens; their subject positions are also constituted </a:t>
            </a:r>
            <a:r>
              <a:rPr lang="en-US" altLang="zh-TW" sz="2800" dirty="0" smtClean="0">
                <a:solidFill>
                  <a:schemeClr val="tx1"/>
                </a:solidFill>
              </a:rPr>
              <a:t>in </a:t>
            </a:r>
            <a:r>
              <a:rPr lang="en-US" altLang="zh-TW" sz="2800" dirty="0">
                <a:solidFill>
                  <a:schemeClr val="tx1"/>
                </a:solidFill>
              </a:rPr>
              <a:t>relation to other categories of foreigners. </a:t>
            </a:r>
            <a:r>
              <a:rPr lang="en-US" altLang="zh-TW" sz="2800" dirty="0" smtClean="0">
                <a:solidFill>
                  <a:schemeClr val="tx1"/>
                </a:solidFill>
              </a:rPr>
              <a:t>I raise </a:t>
            </a:r>
            <a:r>
              <a:rPr lang="en-US" altLang="zh-TW" sz="2800" dirty="0">
                <a:solidFill>
                  <a:schemeClr val="tx1"/>
                </a:solidFill>
              </a:rPr>
              <a:t>the concept </a:t>
            </a:r>
            <a:r>
              <a:rPr lang="en-US" altLang="zh-TW" sz="2800" dirty="0" smtClean="0">
                <a:solidFill>
                  <a:schemeClr val="tx1"/>
                </a:solidFill>
              </a:rPr>
              <a:t>“</a:t>
            </a:r>
            <a:r>
              <a:rPr lang="en-US" altLang="zh-TW" sz="2800" dirty="0" smtClean="0">
                <a:solidFill>
                  <a:srgbClr val="7030A0"/>
                </a:solidFill>
              </a:rPr>
              <a:t>stratified </a:t>
            </a:r>
            <a:r>
              <a:rPr lang="en-US" altLang="zh-TW" sz="2800" dirty="0" err="1" smtClean="0">
                <a:solidFill>
                  <a:srgbClr val="7030A0"/>
                </a:solidFill>
              </a:rPr>
              <a:t>otherization</a:t>
            </a:r>
            <a:r>
              <a:rPr lang="en-US" altLang="zh-TW" sz="2800" dirty="0" smtClean="0">
                <a:solidFill>
                  <a:schemeClr val="tx1"/>
                </a:solidFill>
              </a:rPr>
              <a:t>” </a:t>
            </a:r>
            <a:r>
              <a:rPr lang="en-US" altLang="zh-TW" sz="2800" dirty="0">
                <a:solidFill>
                  <a:schemeClr val="tx1"/>
                </a:solidFill>
              </a:rPr>
              <a:t>to emphasize the </a:t>
            </a:r>
            <a:r>
              <a:rPr lang="en-US" altLang="zh-TW" sz="2800" dirty="0" smtClean="0">
                <a:solidFill>
                  <a:schemeClr val="tx1"/>
                </a:solidFill>
              </a:rPr>
              <a:t>relational construction </a:t>
            </a:r>
            <a:r>
              <a:rPr lang="en-US" altLang="zh-TW" sz="2800" dirty="0">
                <a:solidFill>
                  <a:schemeClr val="tx1"/>
                </a:solidFill>
              </a:rPr>
              <a:t>of racialized boundaries. 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93" y="1965960"/>
            <a:ext cx="5461000" cy="3638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993" y="1965960"/>
            <a:ext cx="4955197" cy="38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4: Racism in Taiwan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1885" y="2243408"/>
            <a:ext cx="8111744" cy="3101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dirty="0">
                <a:solidFill>
                  <a:schemeClr val="tx1"/>
                </a:solidFill>
              </a:rPr>
              <a:t>Local newspapers </a:t>
            </a:r>
            <a:r>
              <a:rPr lang="en-US" altLang="zh-TW" sz="2800" dirty="0" smtClean="0">
                <a:solidFill>
                  <a:schemeClr val="tx1"/>
                </a:solidFill>
              </a:rPr>
              <a:t>and magazines often </a:t>
            </a:r>
            <a:r>
              <a:rPr lang="en-US" altLang="zh-TW" sz="2800" dirty="0">
                <a:solidFill>
                  <a:schemeClr val="tx1"/>
                </a:solidFill>
              </a:rPr>
              <a:t>use </a:t>
            </a:r>
            <a:r>
              <a:rPr lang="en-US" altLang="zh-TW" sz="2800" dirty="0">
                <a:solidFill>
                  <a:srgbClr val="7030A0"/>
                </a:solidFill>
              </a:rPr>
              <a:t>sensational </a:t>
            </a:r>
            <a:r>
              <a:rPr lang="en-US" altLang="zh-TW" sz="2800" dirty="0" smtClean="0">
                <a:solidFill>
                  <a:srgbClr val="7030A0"/>
                </a:solidFill>
              </a:rPr>
              <a:t>headlines </a:t>
            </a:r>
            <a:r>
              <a:rPr lang="en-US" altLang="zh-TW" sz="2800" dirty="0" smtClean="0">
                <a:solidFill>
                  <a:schemeClr val="tx1"/>
                </a:solidFill>
              </a:rPr>
              <a:t>to cover </a:t>
            </a:r>
            <a:r>
              <a:rPr lang="en-US" altLang="zh-TW" sz="2800" dirty="0">
                <a:solidFill>
                  <a:schemeClr val="tx1"/>
                </a:solidFill>
              </a:rPr>
              <a:t>stories of contagious </a:t>
            </a:r>
            <a:r>
              <a:rPr lang="en-US" altLang="zh-TW" sz="2800" dirty="0" smtClean="0">
                <a:solidFill>
                  <a:schemeClr val="tx1"/>
                </a:solidFill>
              </a:rPr>
              <a:t>diseases </a:t>
            </a:r>
            <a:r>
              <a:rPr lang="en-US" altLang="zh-TW" sz="2800" dirty="0">
                <a:solidFill>
                  <a:schemeClr val="tx1"/>
                </a:solidFill>
              </a:rPr>
              <a:t>carried by migrant workers, such </a:t>
            </a:r>
            <a:r>
              <a:rPr lang="en-US" altLang="zh-TW" sz="2800" dirty="0" smtClean="0">
                <a:solidFill>
                  <a:schemeClr val="tx1"/>
                </a:solidFill>
              </a:rPr>
              <a:t>as “Parasites</a:t>
            </a:r>
            <a:r>
              <a:rPr lang="en-US" altLang="zh-TW" sz="2800" dirty="0">
                <a:solidFill>
                  <a:schemeClr val="tx1"/>
                </a:solidFill>
              </a:rPr>
              <a:t>: The majority of the carriers are Filipina </a:t>
            </a:r>
            <a:r>
              <a:rPr lang="en-US" altLang="zh-TW" sz="2800" dirty="0" smtClean="0">
                <a:solidFill>
                  <a:schemeClr val="tx1"/>
                </a:solidFill>
              </a:rPr>
              <a:t>maids” </a:t>
            </a:r>
            <a:r>
              <a:rPr lang="en-US" altLang="zh-TW" sz="2800" dirty="0">
                <a:solidFill>
                  <a:schemeClr val="tx1"/>
                </a:solidFill>
              </a:rPr>
              <a:t>and </a:t>
            </a:r>
            <a:r>
              <a:rPr lang="en-US" altLang="zh-TW" sz="2800" dirty="0" smtClean="0">
                <a:solidFill>
                  <a:schemeClr val="tx1"/>
                </a:solidFill>
              </a:rPr>
              <a:t>“Two more </a:t>
            </a:r>
            <a:r>
              <a:rPr lang="en-US" altLang="zh-TW" sz="2800" dirty="0">
                <a:solidFill>
                  <a:schemeClr val="tx1"/>
                </a:solidFill>
              </a:rPr>
              <a:t>AIDS migrant workers found</a:t>
            </a:r>
            <a:r>
              <a:rPr lang="en-US" altLang="zh-TW" sz="2800" dirty="0" smtClean="0">
                <a:solidFill>
                  <a:schemeClr val="tx1"/>
                </a:solidFill>
              </a:rPr>
              <a:t>.” These </a:t>
            </a:r>
            <a:r>
              <a:rPr lang="en-US" altLang="zh-TW" sz="2800" dirty="0">
                <a:solidFill>
                  <a:schemeClr val="tx1"/>
                </a:solidFill>
              </a:rPr>
              <a:t>diseases are often </a:t>
            </a:r>
            <a:r>
              <a:rPr lang="en-US" altLang="zh-TW" sz="2800" dirty="0" smtClean="0">
                <a:solidFill>
                  <a:schemeClr val="tx1"/>
                </a:solidFill>
              </a:rPr>
              <a:t>associated </a:t>
            </a:r>
            <a:r>
              <a:rPr lang="en-US" altLang="zh-TW" sz="2800" dirty="0">
                <a:solidFill>
                  <a:schemeClr val="tx1"/>
                </a:solidFill>
              </a:rPr>
              <a:t>with the living conditions in Southeast Asia, which are </a:t>
            </a:r>
            <a:r>
              <a:rPr lang="en-US" altLang="zh-TW" sz="2800" dirty="0" smtClean="0">
                <a:solidFill>
                  <a:srgbClr val="7030A0"/>
                </a:solidFill>
              </a:rPr>
              <a:t>negatively portrayed as “backward,” “dirty,” </a:t>
            </a:r>
            <a:r>
              <a:rPr lang="en-US" altLang="zh-TW" sz="2800" dirty="0">
                <a:solidFill>
                  <a:srgbClr val="7030A0"/>
                </a:solidFill>
              </a:rPr>
              <a:t>and </a:t>
            </a:r>
            <a:r>
              <a:rPr lang="en-US" altLang="zh-TW" sz="2800" dirty="0" smtClean="0">
                <a:solidFill>
                  <a:srgbClr val="7030A0"/>
                </a:solidFill>
              </a:rPr>
              <a:t>“uncivilized” </a:t>
            </a:r>
            <a:r>
              <a:rPr lang="en-US" altLang="zh-TW" sz="2800" dirty="0" smtClean="0">
                <a:solidFill>
                  <a:schemeClr val="tx1"/>
                </a:solidFill>
              </a:rPr>
              <a:t>among </a:t>
            </a:r>
            <a:r>
              <a:rPr lang="en-US" altLang="zh-TW" sz="2800" dirty="0">
                <a:solidFill>
                  <a:schemeClr val="tx1"/>
                </a:solidFill>
              </a:rPr>
              <a:t>the </a:t>
            </a:r>
            <a:r>
              <a:rPr lang="en-US" altLang="zh-TW" sz="2800" dirty="0" smtClean="0">
                <a:solidFill>
                  <a:schemeClr val="tx1"/>
                </a:solidFill>
              </a:rPr>
              <a:t>Taiwanese</a:t>
            </a:r>
            <a:r>
              <a:rPr lang="zh-TW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</a:rPr>
              <a:t>public</a:t>
            </a:r>
            <a:r>
              <a:rPr lang="en-US" altLang="zh-TW" sz="2800" dirty="0">
                <a:solidFill>
                  <a:schemeClr val="tx1"/>
                </a:solidFill>
              </a:rPr>
              <a:t>. 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4:</a:t>
            </a:r>
            <a:r>
              <a:rPr lang="zh-TW" altLang="en-US" dirty="0" smtClean="0"/>
              <a:t> </a:t>
            </a:r>
            <a:r>
              <a:rPr lang="en-US" altLang="zh-TW" dirty="0" smtClean="0"/>
              <a:t>Racism in Taiwan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10" y="2550696"/>
            <a:ext cx="11485400" cy="33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Peer Teaching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404" b="22364"/>
          <a:stretch/>
        </p:blipFill>
        <p:spPr>
          <a:xfrm>
            <a:off x="374048" y="4081112"/>
            <a:ext cx="11438823" cy="23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4: Racism in Taiwan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83" y="1637244"/>
            <a:ext cx="9692640" cy="48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4: Racism in Taiwan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42" y="1678027"/>
            <a:ext cx="6882063" cy="4449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60234" y="6295613"/>
            <a:ext cx="320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https://youtu.be/3ma7dWZpYp0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75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4: Racism in Taiwan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447" y="1745524"/>
            <a:ext cx="6814686" cy="44170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54189" y="6162558"/>
            <a:ext cx="3150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https://youtu.be/X-pHPHG60iM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00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One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Get together with students who</a:t>
            </a:r>
            <a:r>
              <a:rPr lang="en-US" altLang="zh-TW" sz="3200" dirty="0" smtClean="0"/>
              <a:t> </a:t>
            </a:r>
            <a:r>
              <a:rPr lang="en-US" altLang="zh-TW" sz="3200" dirty="0" smtClean="0">
                <a:solidFill>
                  <a:srgbClr val="FF0000"/>
                </a:solidFill>
              </a:rPr>
              <a:t>researched the same topic (2-3 people in a group)</a:t>
            </a:r>
            <a:r>
              <a:rPr lang="en-US" altLang="zh-TW" sz="3200" dirty="0" smtClean="0"/>
              <a:t>. </a:t>
            </a:r>
          </a:p>
          <a:p>
            <a:r>
              <a:rPr lang="en-US" altLang="zh-TW" sz="3200" dirty="0" smtClean="0">
                <a:solidFill>
                  <a:schemeClr val="tx1"/>
                </a:solidFill>
              </a:rPr>
              <a:t>Share notes, communicate ideas, ask questions.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202" y="4006889"/>
            <a:ext cx="3583564" cy="24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Peer Teaching: Round Two</a:t>
            </a:r>
            <a:endParaRPr lang="zh-TW" alt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248986" cy="3880773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Exchange group members.</a:t>
            </a:r>
          </a:p>
          <a:p>
            <a:r>
              <a:rPr lang="en-US" altLang="zh-TW" sz="3200" dirty="0" smtClean="0">
                <a:solidFill>
                  <a:schemeClr val="tx1"/>
                </a:solidFill>
              </a:rPr>
              <a:t>Follow the steps:</a:t>
            </a:r>
          </a:p>
          <a:p>
            <a:pPr>
              <a:buFont typeface="+mj-lt"/>
              <a:buAutoNum type="arabicParenR"/>
            </a:pPr>
            <a:r>
              <a:rPr lang="en-US" altLang="zh-TW" sz="3200" dirty="0" smtClean="0">
                <a:solidFill>
                  <a:srgbClr val="00B050"/>
                </a:solidFill>
              </a:rPr>
              <a:t> Team A</a:t>
            </a:r>
            <a:r>
              <a:rPr lang="en-US" altLang="zh-TW" sz="3200" dirty="0" smtClean="0"/>
              <a:t> </a:t>
            </a:r>
            <a:r>
              <a:rPr lang="en-US" altLang="zh-TW" sz="3200" dirty="0" smtClean="0">
                <a:solidFill>
                  <a:schemeClr val="tx1"/>
                </a:solidFill>
              </a:rPr>
              <a:t>starts by stating the main point of the reading and offer examples from the notes.</a:t>
            </a:r>
          </a:p>
          <a:p>
            <a:pPr>
              <a:buFont typeface="+mj-lt"/>
              <a:buAutoNum type="arabicParenR"/>
            </a:pPr>
            <a:r>
              <a:rPr lang="en-US" altLang="zh-TW" sz="3200" dirty="0" smtClean="0"/>
              <a:t> </a:t>
            </a:r>
            <a:r>
              <a:rPr lang="en-US" altLang="zh-TW" sz="3200" dirty="0" smtClean="0">
                <a:solidFill>
                  <a:srgbClr val="C89800"/>
                </a:solidFill>
              </a:rPr>
              <a:t>Team B</a:t>
            </a:r>
            <a:r>
              <a:rPr lang="en-US" altLang="zh-TW" sz="3200" dirty="0" smtClean="0"/>
              <a:t> </a:t>
            </a:r>
            <a:r>
              <a:rPr lang="en-US" altLang="zh-TW" sz="3200" dirty="0" smtClean="0">
                <a:solidFill>
                  <a:schemeClr val="tx1"/>
                </a:solidFill>
              </a:rPr>
              <a:t>takes notes, ask questions, and tries to give a summary of </a:t>
            </a:r>
            <a:r>
              <a:rPr lang="en-US" altLang="zh-TW" sz="3200" dirty="0" smtClean="0">
                <a:solidFill>
                  <a:srgbClr val="00B050"/>
                </a:solidFill>
              </a:rPr>
              <a:t>Team A</a:t>
            </a:r>
            <a:r>
              <a:rPr lang="en-US" altLang="zh-TW" sz="3200" dirty="0" smtClean="0">
                <a:solidFill>
                  <a:schemeClr val="tx1"/>
                </a:solidFill>
              </a:rPr>
              <a:t>’s</a:t>
            </a:r>
            <a:r>
              <a:rPr lang="en-US" altLang="zh-TW" sz="3200" dirty="0" smtClean="0"/>
              <a:t> </a:t>
            </a:r>
            <a:r>
              <a:rPr lang="en-US" altLang="zh-TW" sz="3200" dirty="0" smtClean="0">
                <a:solidFill>
                  <a:schemeClr val="tx1"/>
                </a:solidFill>
              </a:rPr>
              <a:t>presentation.</a:t>
            </a:r>
          </a:p>
          <a:p>
            <a:pPr>
              <a:buFont typeface="+mj-lt"/>
              <a:buAutoNum type="arabicParenR"/>
            </a:pPr>
            <a:r>
              <a:rPr lang="en-US" altLang="zh-TW" sz="3200" dirty="0" smtClean="0"/>
              <a:t> </a:t>
            </a:r>
            <a:r>
              <a:rPr lang="en-US" altLang="zh-TW" sz="3200" dirty="0" smtClean="0">
                <a:solidFill>
                  <a:srgbClr val="C89800"/>
                </a:solidFill>
              </a:rPr>
              <a:t>Team B</a:t>
            </a:r>
            <a:r>
              <a:rPr lang="en-US" altLang="zh-TW" sz="3200" dirty="0" smtClean="0"/>
              <a:t> </a:t>
            </a:r>
            <a:r>
              <a:rPr lang="en-US" altLang="zh-TW" sz="3200" dirty="0" smtClean="0">
                <a:solidFill>
                  <a:schemeClr val="tx1"/>
                </a:solidFill>
              </a:rPr>
              <a:t>repeats step one. 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02" y="282744"/>
            <a:ext cx="10260530" cy="62040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48362" y="6596390"/>
            <a:ext cx="3639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https://en.wikipedia.org/wiki/Slave_states_and_free_states</a:t>
            </a:r>
            <a:endParaRPr lang="zh-TW" altLang="en-US" sz="1100" dirty="0"/>
          </a:p>
        </p:txBody>
      </p:sp>
      <p:sp>
        <p:nvSpPr>
          <p:cNvPr id="6" name="Flowchart: Process 5"/>
          <p:cNvSpPr/>
          <p:nvPr/>
        </p:nvSpPr>
        <p:spPr>
          <a:xfrm>
            <a:off x="3683633" y="371951"/>
            <a:ext cx="5082139" cy="85664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</a:rPr>
              <a:t>18</a:t>
            </a:r>
            <a:r>
              <a:rPr lang="en-US" altLang="zh-TW" sz="2400" dirty="0" smtClean="0">
                <a:solidFill>
                  <a:schemeClr val="tx1"/>
                </a:solidFill>
              </a:rPr>
              <a:t>03</a:t>
            </a:r>
            <a:r>
              <a:rPr lang="en-US" altLang="zh-TW" sz="2800" dirty="0" smtClean="0">
                <a:solidFill>
                  <a:schemeClr val="tx1"/>
                </a:solidFill>
              </a:rPr>
              <a:t> Louisiana Purchase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64" y="1317806"/>
            <a:ext cx="5825266" cy="38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48362" y="6596390"/>
            <a:ext cx="3639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https://en.wikipedia.org/wiki/Slave_states_and_free_states</a:t>
            </a:r>
            <a:endParaRPr lang="zh-TW" altLang="en-US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99" y="250257"/>
            <a:ext cx="10495528" cy="63461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39011" y="2206940"/>
            <a:ext cx="1585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1820</a:t>
            </a:r>
            <a:endParaRPr lang="en-US" altLang="zh-TW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683633" y="371951"/>
            <a:ext cx="5082139" cy="85664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</a:rPr>
              <a:t>18</a:t>
            </a:r>
            <a:r>
              <a:rPr lang="en-US" altLang="zh-TW" sz="2400" dirty="0" smtClean="0">
                <a:solidFill>
                  <a:schemeClr val="tx1"/>
                </a:solidFill>
              </a:rPr>
              <a:t>2</a:t>
            </a:r>
            <a:r>
              <a:rPr lang="en-US" altLang="zh-TW" sz="2800" dirty="0" smtClean="0">
                <a:solidFill>
                  <a:schemeClr val="tx1"/>
                </a:solidFill>
              </a:rPr>
              <a:t>0 Missouri Compromise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4474325" y="5707431"/>
            <a:ext cx="3500753" cy="1010653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House of Representatives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10193154" y="558265"/>
            <a:ext cx="1106905" cy="1164657"/>
          </a:xfrm>
          <a:prstGeom prst="donut">
            <a:avLst>
              <a:gd name="adj" fmla="val 1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180566" y="2998271"/>
            <a:ext cx="1106905" cy="1164657"/>
          </a:xfrm>
          <a:prstGeom prst="donut">
            <a:avLst>
              <a:gd name="adj" fmla="val 1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36" y="214312"/>
            <a:ext cx="10201275" cy="6429375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2999963" y="214312"/>
            <a:ext cx="6192071" cy="85664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</a:rPr>
              <a:t>Compromise of 1850/ Fugitive Slave Act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936606">
            <a:off x="102982" y="1982803"/>
            <a:ext cx="1578543" cy="981776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</a:rPr>
              <a:t>Free!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936606">
            <a:off x="358035" y="2925772"/>
            <a:ext cx="2485888" cy="1500508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</a:rPr>
              <a:t>Let people decide!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 rot="1994548">
            <a:off x="10173712" y="1710484"/>
            <a:ext cx="1989420" cy="1597794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/>
                </a:solidFill>
              </a:rPr>
              <a:t>Hawthorne lost his job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259" y="240632"/>
            <a:ext cx="8495897" cy="6371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09257" y="6181668"/>
            <a:ext cx="32757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TW" sz="1100" dirty="0"/>
              <a:t>https://sites.google.com/a/student.ucps.k12.nc.us/the-antebellum-period/congress/kansas-nebraska-act</a:t>
            </a:r>
            <a:endParaRPr lang="zh-TW" altLang="en-US" sz="1100" dirty="0"/>
          </a:p>
        </p:txBody>
      </p:sp>
      <p:sp>
        <p:nvSpPr>
          <p:cNvPr id="6" name="Right Arrow 5"/>
          <p:cNvSpPr/>
          <p:nvPr/>
        </p:nvSpPr>
        <p:spPr>
          <a:xfrm rot="936606">
            <a:off x="2196460" y="1722614"/>
            <a:ext cx="2485888" cy="1500508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chemeClr val="tx1"/>
                </a:solidFill>
              </a:rPr>
              <a:t>Let people decide!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2877954" y="214312"/>
            <a:ext cx="6554803" cy="856648"/>
          </a:xfrm>
          <a:prstGeom prst="flowChart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</a:rPr>
              <a:t>Kansas-Nebraska Act, 1854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69" y="2336883"/>
            <a:ext cx="3238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390</TotalTime>
  <Words>598</Words>
  <Application>Microsoft Office PowerPoint</Application>
  <PresentationFormat>Widescreen</PresentationFormat>
  <Paragraphs>86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新細明體</vt:lpstr>
      <vt:lpstr>Corbel</vt:lpstr>
      <vt:lpstr>Basis</vt:lpstr>
      <vt:lpstr>What does it mean to be democratic  and slave-holding?</vt:lpstr>
      <vt:lpstr>Plan for today </vt:lpstr>
      <vt:lpstr>Peer Teaching</vt:lpstr>
      <vt:lpstr>Peer Teaching: Round One</vt:lpstr>
      <vt:lpstr>Peer Teaching: Round Two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Dred Scott Decision</vt:lpstr>
      <vt:lpstr>PowerPoint Presentation</vt:lpstr>
      <vt:lpstr>The Lincoln-Douglas Debates</vt:lpstr>
      <vt:lpstr>PowerPoint Presentation</vt:lpstr>
      <vt:lpstr>PowerPoint Presentation</vt:lpstr>
      <vt:lpstr>The Story of Tony</vt:lpstr>
      <vt:lpstr>Activity: The Story of Tony</vt:lpstr>
      <vt:lpstr>Slavery and Racism</vt:lpstr>
      <vt:lpstr>1. Slavery and Racism</vt:lpstr>
      <vt:lpstr>1: American?</vt:lpstr>
      <vt:lpstr>1: US CENSUS</vt:lpstr>
      <vt:lpstr>1: Melting pot or salad bowl</vt:lpstr>
      <vt:lpstr>2: Slavery in America</vt:lpstr>
      <vt:lpstr>3: Understanding Racism</vt:lpstr>
      <vt:lpstr>3: Understanding Racism</vt:lpstr>
      <vt:lpstr>4: Racism in Taiwan?</vt:lpstr>
      <vt:lpstr>4: Racism in Taiwan</vt:lpstr>
      <vt:lpstr>4: Racism in Taiwan</vt:lpstr>
      <vt:lpstr>4: Racism in Taiwan</vt:lpstr>
      <vt:lpstr>4: Racism in Taiwan</vt:lpstr>
      <vt:lpstr>4: Racism in Taiwan</vt:lpstr>
      <vt:lpstr>4: Racism in Taiwan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it mean to be democratic  and slave-holding?</dc:title>
  <dc:creator>Roger Liu</dc:creator>
  <cp:lastModifiedBy>Roger Liu</cp:lastModifiedBy>
  <cp:revision>28</cp:revision>
  <dcterms:created xsi:type="dcterms:W3CDTF">2020-12-12T13:40:51Z</dcterms:created>
  <dcterms:modified xsi:type="dcterms:W3CDTF">2020-12-12T20:12:08Z</dcterms:modified>
</cp:coreProperties>
</file>