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ltLang="zh-TW"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ltLang="zh-TW"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TW"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ltLang="zh-TW"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ltLang="zh-TW"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ltLang="zh-TW"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ltLang="zh-TW"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idx="1"/>
          </p:nvPr>
        </p:nvSpPr>
        <p:spPr/>
        <p:txBody>
          <a:bodyPr anchor="ct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ltLang="zh-TW"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ltLang="zh-TW"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daRaMqFBjz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Do you like Emerson's God?</a:t>
            </a:r>
            <a:endParaRPr lang="zh-TW" altLang="en-US" dirty="0"/>
          </a:p>
        </p:txBody>
      </p:sp>
      <p:sp>
        <p:nvSpPr>
          <p:cNvPr id="3" name="Subtitle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5816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Reading Practice</a:t>
            </a:r>
            <a:endParaRPr lang="zh-TW" altLang="en-US" dirty="0"/>
          </a:p>
        </p:txBody>
      </p:sp>
      <p:sp>
        <p:nvSpPr>
          <p:cNvPr id="3" name="Content Placeholder 2"/>
          <p:cNvSpPr>
            <a:spLocks noGrp="1"/>
          </p:cNvSpPr>
          <p:nvPr>
            <p:ph idx="1"/>
          </p:nvPr>
        </p:nvSpPr>
        <p:spPr>
          <a:xfrm>
            <a:off x="685801" y="2142067"/>
            <a:ext cx="10131425" cy="1210733"/>
          </a:xfrm>
        </p:spPr>
        <p:txBody>
          <a:bodyPr>
            <a:normAutofit/>
          </a:bodyPr>
          <a:lstStyle/>
          <a:p>
            <a:r>
              <a:rPr lang="en-US" altLang="zh-TW" sz="2800" dirty="0" smtClean="0"/>
              <a:t>Read the two passage on the handout and </a:t>
            </a:r>
            <a:r>
              <a:rPr lang="en-US" altLang="zh-TW" sz="2800" dirty="0" smtClean="0">
                <a:solidFill>
                  <a:srgbClr val="FF0000"/>
                </a:solidFill>
              </a:rPr>
              <a:t>underline where Emerson used his five senses</a:t>
            </a:r>
            <a:endParaRPr lang="zh-TW" altLang="en-US" sz="2800" dirty="0">
              <a:solidFill>
                <a:srgbClr val="FF0000"/>
              </a:solidFill>
            </a:endParaRPr>
          </a:p>
        </p:txBody>
      </p:sp>
      <p:pic>
        <p:nvPicPr>
          <p:cNvPr id="4" name="Picture 3"/>
          <p:cNvPicPr>
            <a:picLocks noChangeAspect="1"/>
          </p:cNvPicPr>
          <p:nvPr/>
        </p:nvPicPr>
        <p:blipFill>
          <a:blip r:embed="rId2"/>
          <a:stretch>
            <a:fillRect/>
          </a:stretch>
        </p:blipFill>
        <p:spPr>
          <a:xfrm>
            <a:off x="998691" y="3518474"/>
            <a:ext cx="5471304" cy="2282886"/>
          </a:xfrm>
          <a:prstGeom prst="rect">
            <a:avLst/>
          </a:prstGeom>
        </p:spPr>
      </p:pic>
      <p:sp>
        <p:nvSpPr>
          <p:cNvPr id="5" name="Rectangle 4"/>
          <p:cNvSpPr/>
          <p:nvPr/>
        </p:nvSpPr>
        <p:spPr>
          <a:xfrm>
            <a:off x="6782885" y="3092935"/>
            <a:ext cx="5216075" cy="3477875"/>
          </a:xfrm>
          <a:prstGeom prst="rect">
            <a:avLst/>
          </a:prstGeom>
          <a:noFill/>
        </p:spPr>
        <p:txBody>
          <a:bodyPr wrap="square" lIns="91440" tIns="45720" rIns="91440" bIns="45720">
            <a:spAutoFit/>
          </a:bodyPr>
          <a:lstStyle/>
          <a:p>
            <a:pPr algn="ctr"/>
            <a:r>
              <a:rPr lang="en-US" altLang="zh-TW"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Paine or Franklin (Enlightenment)</a:t>
            </a:r>
          </a:p>
          <a:p>
            <a:pPr algn="ctr"/>
            <a:r>
              <a:rPr lang="en-US" altLang="zh-TW"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t>
            </a:r>
            <a:r>
              <a:rPr lang="en-US" altLang="zh-TW"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a:t>
            </a:r>
          </a:p>
          <a:p>
            <a:pPr algn="ctr"/>
            <a:r>
              <a:rPr lang="en-US" altLang="zh-TW"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Emerson</a:t>
            </a:r>
          </a:p>
          <a:p>
            <a:pPr algn="ctr"/>
            <a:r>
              <a:rPr lang="en-US" altLang="zh-TW"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(Transcendentalism) </a:t>
            </a:r>
            <a:endParaRPr lang="en-US" altLang="zh-TW"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672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308581"/>
            <a:ext cx="5775960" cy="1468800"/>
          </a:xfrm>
        </p:spPr>
        <p:txBody>
          <a:bodyPr/>
          <a:lstStyle/>
          <a:p>
            <a:r>
              <a:rPr lang="en-US" altLang="zh-TW" dirty="0" smtClean="0"/>
              <a:t>Lecture: Emerson and Oriental Thoughts </a:t>
            </a:r>
            <a:endParaRPr lang="zh-TW" altLang="en-US" dirty="0"/>
          </a:p>
        </p:txBody>
      </p:sp>
      <p:pic>
        <p:nvPicPr>
          <p:cNvPr id="3" name="Picture 2"/>
          <p:cNvPicPr>
            <a:picLocks noChangeAspect="1"/>
          </p:cNvPicPr>
          <p:nvPr/>
        </p:nvPicPr>
        <p:blipFill>
          <a:blip r:embed="rId2">
            <a:clrChange>
              <a:clrFrom>
                <a:srgbClr val="020202"/>
              </a:clrFrom>
              <a:clrTo>
                <a:srgbClr val="020202">
                  <a:alpha val="0"/>
                </a:srgbClr>
              </a:clrTo>
            </a:clrChange>
            <a:extLst>
              <a:ext uri="{28A0092B-C50C-407E-A947-70E740481C1C}">
                <a14:useLocalDpi xmlns:a14="http://schemas.microsoft.com/office/drawing/2010/main" val="0"/>
              </a:ext>
            </a:extLst>
          </a:blip>
          <a:stretch>
            <a:fillRect/>
          </a:stretch>
        </p:blipFill>
        <p:spPr>
          <a:xfrm>
            <a:off x="7392798" y="1818640"/>
            <a:ext cx="4799202" cy="5039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009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Emerson and Daoism: Abandonment of SELF</a:t>
            </a:r>
            <a:endParaRPr lang="zh-TW" altLang="en-US" dirty="0"/>
          </a:p>
        </p:txBody>
      </p:sp>
      <p:pic>
        <p:nvPicPr>
          <p:cNvPr id="4" name="Content Placeholder 3"/>
          <p:cNvPicPr>
            <a:picLocks noGrp="1" noChangeAspect="1"/>
          </p:cNvPicPr>
          <p:nvPr>
            <p:ph idx="1"/>
          </p:nvPr>
        </p:nvPicPr>
        <p:blipFill>
          <a:blip r:embed="rId2"/>
          <a:stretch>
            <a:fillRect/>
          </a:stretch>
        </p:blipFill>
        <p:spPr>
          <a:xfrm>
            <a:off x="772160" y="1940993"/>
            <a:ext cx="6045200" cy="4357835"/>
          </a:xfrm>
          <a:prstGeom prst="rect">
            <a:avLst/>
          </a:prstGeom>
        </p:spPr>
      </p:pic>
      <p:sp>
        <p:nvSpPr>
          <p:cNvPr id="5" name="Rectangle 4"/>
          <p:cNvSpPr/>
          <p:nvPr/>
        </p:nvSpPr>
        <p:spPr>
          <a:xfrm>
            <a:off x="7101840" y="1940993"/>
            <a:ext cx="4805680" cy="43578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TW" sz="2800" dirty="0" err="1"/>
              <a:t>Zuowang</a:t>
            </a:r>
            <a:r>
              <a:rPr lang="en-US" altLang="zh-TW" sz="2800" dirty="0"/>
              <a:t> (Chinese: </a:t>
            </a:r>
            <a:r>
              <a:rPr lang="zh-TW" altLang="en-US" sz="2800" dirty="0"/>
              <a:t>坐忘</a:t>
            </a:r>
            <a:r>
              <a:rPr lang="en-US" altLang="zh-TW" sz="2800" dirty="0"/>
              <a:t>; pinyin: </a:t>
            </a:r>
            <a:r>
              <a:rPr lang="en-US" altLang="zh-TW" sz="2800" dirty="0" err="1"/>
              <a:t>zuòwàng</a:t>
            </a:r>
            <a:r>
              <a:rPr lang="en-US" altLang="zh-TW" sz="2800" dirty="0"/>
              <a:t>) is a classic Daoist meditation technique, described as "a state of deep trance or intense absorption, during which </a:t>
            </a:r>
            <a:r>
              <a:rPr lang="en-US" altLang="zh-TW" sz="2800" dirty="0">
                <a:solidFill>
                  <a:schemeClr val="accent5">
                    <a:lumMod val="50000"/>
                  </a:schemeClr>
                </a:solidFill>
              </a:rPr>
              <a:t>no trace of ego-identity is felt</a:t>
            </a:r>
            <a:r>
              <a:rPr lang="en-US" altLang="zh-TW" sz="2800" dirty="0"/>
              <a:t> and only the underlying cosmic current of the </a:t>
            </a:r>
            <a:r>
              <a:rPr lang="en-US" altLang="zh-TW" sz="2800" dirty="0">
                <a:solidFill>
                  <a:schemeClr val="accent5">
                    <a:lumMod val="50000"/>
                  </a:schemeClr>
                </a:solidFill>
              </a:rPr>
              <a:t>Dao</a:t>
            </a:r>
            <a:r>
              <a:rPr lang="en-US" altLang="zh-TW" sz="2800" dirty="0"/>
              <a:t> is perceived as real."</a:t>
            </a:r>
            <a:endParaRPr lang="zh-TW" altLang="en-US" sz="2800" dirty="0"/>
          </a:p>
        </p:txBody>
      </p:sp>
      <p:sp>
        <p:nvSpPr>
          <p:cNvPr id="6" name="Rectangle 5"/>
          <p:cNvSpPr/>
          <p:nvPr/>
        </p:nvSpPr>
        <p:spPr>
          <a:xfrm>
            <a:off x="685801" y="6298828"/>
            <a:ext cx="4056431" cy="369332"/>
          </a:xfrm>
          <a:prstGeom prst="rect">
            <a:avLst/>
          </a:prstGeom>
        </p:spPr>
        <p:txBody>
          <a:bodyPr wrap="none">
            <a:spAutoFit/>
          </a:bodyPr>
          <a:lstStyle/>
          <a:p>
            <a:r>
              <a:rPr lang="en-US" altLang="zh-TW" dirty="0"/>
              <a:t>Ending of Emerson’s poem “Each and All”</a:t>
            </a:r>
            <a:endParaRPr lang="zh-TW" altLang="en-US" dirty="0"/>
          </a:p>
        </p:txBody>
      </p:sp>
    </p:spTree>
    <p:extLst>
      <p:ext uri="{BB962C8B-B14F-4D97-AF65-F5344CB8AC3E}">
        <p14:creationId xmlns:p14="http://schemas.microsoft.com/office/powerpoint/2010/main" val="39709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720" y="162560"/>
            <a:ext cx="11846560" cy="653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800" dirty="0" err="1"/>
              <a:t>Zuowang</a:t>
            </a:r>
            <a:r>
              <a:rPr lang="en-US" altLang="zh-TW" sz="2800" dirty="0"/>
              <a:t> </a:t>
            </a:r>
            <a:r>
              <a:rPr lang="zh-TW" altLang="en-US" sz="2800" dirty="0"/>
              <a:t>坐忘 </a:t>
            </a:r>
            <a:r>
              <a:rPr lang="en-US" altLang="zh-TW" sz="2800" dirty="0"/>
              <a:t>"sitting in oblivion," signifies a state of deep meditative absorption and </a:t>
            </a:r>
            <a:r>
              <a:rPr lang="en-US" altLang="zh-TW" sz="2800" dirty="0">
                <a:solidFill>
                  <a:srgbClr val="FF0000"/>
                </a:solidFill>
              </a:rPr>
              <a:t>mystical oneness</a:t>
            </a:r>
            <a:r>
              <a:rPr lang="en-US" altLang="zh-TW" sz="2800" dirty="0"/>
              <a:t>, during which </a:t>
            </a:r>
            <a:r>
              <a:rPr lang="en-US" altLang="zh-TW" sz="2800" dirty="0">
                <a:solidFill>
                  <a:srgbClr val="FF0000"/>
                </a:solidFill>
              </a:rPr>
              <a:t>all sensory and conscious faculties are overcome</a:t>
            </a:r>
            <a:r>
              <a:rPr lang="en-US" altLang="zh-TW" sz="2800" dirty="0"/>
              <a:t> and which is the base point for attaining Dao. I translate </a:t>
            </a:r>
            <a:r>
              <a:rPr lang="en-US" altLang="zh-TW" sz="2800" dirty="0" err="1"/>
              <a:t>wang</a:t>
            </a:r>
            <a:r>
              <a:rPr lang="en-US" altLang="zh-TW" sz="2800" dirty="0"/>
              <a:t> as "oblivion" and "oblivious" rather than "forgetting" or "forgetful" because the connotation of "forget" in English is that one should remember but doesn't do so, or—if used intentionally—that one actively and intentionally does something in the mind. None of these holds true for what ancient and medieval </a:t>
            </a:r>
            <a:r>
              <a:rPr lang="en-US" altLang="zh-TW" sz="2800" dirty="0" err="1"/>
              <a:t>Daoists</a:t>
            </a:r>
            <a:r>
              <a:rPr lang="en-US" altLang="zh-TW" sz="2800" dirty="0"/>
              <a:t> were about. This is borne out both by the language and the writings: the word </a:t>
            </a:r>
            <a:r>
              <a:rPr lang="en-US" altLang="zh-TW" sz="2800" i="1" dirty="0" err="1"/>
              <a:t>wang</a:t>
            </a:r>
            <a:r>
              <a:rPr lang="en-US" altLang="zh-TW" sz="2800" dirty="0"/>
              <a:t> in Chinese consists of the character </a:t>
            </a:r>
            <a:r>
              <a:rPr lang="en-US" altLang="zh-TW" sz="2800" i="1" dirty="0" err="1">
                <a:solidFill>
                  <a:srgbClr val="FF0000"/>
                </a:solidFill>
              </a:rPr>
              <a:t>xin</a:t>
            </a:r>
            <a:r>
              <a:rPr lang="en-US" altLang="zh-TW" sz="2800" dirty="0">
                <a:solidFill>
                  <a:srgbClr val="FF0000"/>
                </a:solidFill>
              </a:rPr>
              <a:t> for "mind-heart</a:t>
            </a:r>
            <a:r>
              <a:rPr lang="en-US" altLang="zh-TW" sz="2800" dirty="0"/>
              <a:t>," usually associated with conscious and emotional reactions to reality and the word </a:t>
            </a:r>
            <a:r>
              <a:rPr lang="en-US" altLang="zh-TW" sz="2800" i="1" dirty="0" err="1">
                <a:solidFill>
                  <a:srgbClr val="FF0000"/>
                </a:solidFill>
              </a:rPr>
              <a:t>wang</a:t>
            </a:r>
            <a:r>
              <a:rPr lang="en-US" altLang="zh-TW" sz="2800" dirty="0">
                <a:solidFill>
                  <a:srgbClr val="FF0000"/>
                </a:solidFill>
              </a:rPr>
              <a:t> for "obliterate" or "perish." </a:t>
            </a:r>
            <a:r>
              <a:rPr lang="en-US" altLang="zh-TW" sz="2800" dirty="0"/>
              <a:t>The implication is – as indeed described in the sources – that one lets go of all kinds of intentional and reactive patterns and comes to rest in oneness with spirit and is ready to merge completely with Dao. (Kohn 2010:1)</a:t>
            </a:r>
            <a:endParaRPr lang="zh-TW" altLang="en-US" sz="2800" dirty="0"/>
          </a:p>
        </p:txBody>
      </p:sp>
    </p:spTree>
    <p:extLst>
      <p:ext uri="{BB962C8B-B14F-4D97-AF65-F5344CB8AC3E}">
        <p14:creationId xmlns:p14="http://schemas.microsoft.com/office/powerpoint/2010/main" val="1329754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1" y="189653"/>
            <a:ext cx="10131425" cy="1456267"/>
          </a:xfrm>
        </p:spPr>
        <p:txBody>
          <a:bodyPr/>
          <a:lstStyle/>
          <a:p>
            <a:r>
              <a:rPr lang="en-US" altLang="zh-TW" dirty="0" smtClean="0"/>
              <a:t>Emerson and Daoism: Principle of universe </a:t>
            </a:r>
            <a:endParaRPr lang="zh-TW" altLang="en-US" dirty="0"/>
          </a:p>
        </p:txBody>
      </p:sp>
      <p:sp>
        <p:nvSpPr>
          <p:cNvPr id="5" name="Rectangle 4"/>
          <p:cNvSpPr/>
          <p:nvPr/>
        </p:nvSpPr>
        <p:spPr>
          <a:xfrm>
            <a:off x="386080" y="1452880"/>
            <a:ext cx="8696960" cy="5201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600" dirty="0"/>
              <a:t>These facts have always suggested to man the sublime creed, </a:t>
            </a:r>
            <a:r>
              <a:rPr lang="en-US" altLang="zh-TW" sz="2600" dirty="0">
                <a:solidFill>
                  <a:srgbClr val="FF0000"/>
                </a:solidFill>
              </a:rPr>
              <a:t>that the world is not the product of manifold power, but of one will, of one mind</a:t>
            </a:r>
            <a:r>
              <a:rPr lang="en-US" altLang="zh-TW" sz="2600" dirty="0"/>
              <a:t>; </a:t>
            </a:r>
            <a:r>
              <a:rPr lang="en-US" altLang="zh-TW" sz="2600" dirty="0">
                <a:solidFill>
                  <a:srgbClr val="FF0000"/>
                </a:solidFill>
              </a:rPr>
              <a:t>and that one mind is everywhere active</a:t>
            </a:r>
            <a:r>
              <a:rPr lang="en-US" altLang="zh-TW" sz="2600" dirty="0"/>
              <a:t>, in each ray of the star, in each wavelet of the pool; and whatever opposes that will, is everywhere balked and baffled, because things are made so, and not otherwise</a:t>
            </a:r>
            <a:r>
              <a:rPr lang="en-US" altLang="zh-TW" sz="2600" dirty="0" smtClean="0"/>
              <a:t>. […] </a:t>
            </a:r>
            <a:r>
              <a:rPr lang="en-US" altLang="zh-TW" sz="2600" dirty="0"/>
              <a:t>For </a:t>
            </a:r>
            <a:r>
              <a:rPr lang="en-US" altLang="zh-TW" sz="2600" dirty="0">
                <a:solidFill>
                  <a:srgbClr val="FF0000"/>
                </a:solidFill>
              </a:rPr>
              <a:t>all things proceed out of this same spirit, which is differently named love, justice, temperance, in its different applications</a:t>
            </a:r>
            <a:r>
              <a:rPr lang="en-US" altLang="zh-TW" sz="2600" dirty="0"/>
              <a:t>, just as the ocean receives different names on the several shores which it washes. All things proceed out of the same spirit, and all things conspire with it. </a:t>
            </a:r>
            <a:r>
              <a:rPr lang="en-US" altLang="zh-TW" sz="2600" dirty="0" smtClean="0"/>
              <a:t>                        -- “Divinity School Address” (p.3)</a:t>
            </a:r>
            <a:endParaRPr lang="zh-TW" altLang="en-US" sz="2600" dirty="0"/>
          </a:p>
        </p:txBody>
      </p:sp>
      <p:sp>
        <p:nvSpPr>
          <p:cNvPr id="6" name="Rectangle 5"/>
          <p:cNvSpPr/>
          <p:nvPr/>
        </p:nvSpPr>
        <p:spPr>
          <a:xfrm>
            <a:off x="9083040" y="1452880"/>
            <a:ext cx="3108960" cy="52019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600" b="1" dirty="0">
                <a:latin typeface="標楷體" panose="03000509000000000000" pitchFamily="65" charset="-120"/>
                <a:ea typeface="標楷體" panose="03000509000000000000" pitchFamily="65" charset="-120"/>
              </a:rPr>
              <a:t>有物混成，先天地生。寂兮寥兮，獨立不改，</a:t>
            </a:r>
            <a:r>
              <a:rPr lang="zh-TW" altLang="en-US" sz="2600" b="1" dirty="0">
                <a:solidFill>
                  <a:schemeClr val="accent5">
                    <a:lumMod val="50000"/>
                  </a:schemeClr>
                </a:solidFill>
                <a:latin typeface="標楷體" panose="03000509000000000000" pitchFamily="65" charset="-120"/>
                <a:ea typeface="標楷體" panose="03000509000000000000" pitchFamily="65" charset="-120"/>
              </a:rPr>
              <a:t>周行而不殆，可以為天下母。</a:t>
            </a:r>
            <a:r>
              <a:rPr lang="zh-TW" altLang="en-US" sz="2600" b="1" dirty="0">
                <a:latin typeface="標楷體" panose="03000509000000000000" pitchFamily="65" charset="-120"/>
                <a:ea typeface="標楷體" panose="03000509000000000000" pitchFamily="65" charset="-120"/>
              </a:rPr>
              <a:t>吾不知其名，字之曰道，強為之名曰大。大曰逝，逝曰遠，遠曰反。故道大，天大，地大，王亦大。域中有四大，而王居其一焉。</a:t>
            </a:r>
            <a:r>
              <a:rPr lang="zh-TW" altLang="en-US" sz="2600" b="1" dirty="0">
                <a:solidFill>
                  <a:schemeClr val="accent5">
                    <a:lumMod val="50000"/>
                  </a:schemeClr>
                </a:solidFill>
                <a:latin typeface="標楷體" panose="03000509000000000000" pitchFamily="65" charset="-120"/>
                <a:ea typeface="標楷體" panose="03000509000000000000" pitchFamily="65" charset="-120"/>
              </a:rPr>
              <a:t>人法地，地法天，天法道，道法自然。</a:t>
            </a:r>
          </a:p>
        </p:txBody>
      </p:sp>
    </p:spTree>
    <p:extLst>
      <p:ext uri="{BB962C8B-B14F-4D97-AF65-F5344CB8AC3E}">
        <p14:creationId xmlns:p14="http://schemas.microsoft.com/office/powerpoint/2010/main" val="20671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81" y="199813"/>
            <a:ext cx="10131425" cy="1456267"/>
          </a:xfrm>
        </p:spPr>
        <p:txBody>
          <a:bodyPr/>
          <a:lstStyle/>
          <a:p>
            <a:r>
              <a:rPr lang="en-US" altLang="zh-TW" dirty="0" smtClean="0"/>
              <a:t>Emerson and Buddhism: Corrupted Language</a:t>
            </a:r>
            <a:endParaRPr lang="zh-TW" altLang="en-US" dirty="0"/>
          </a:p>
        </p:txBody>
      </p:sp>
      <p:sp>
        <p:nvSpPr>
          <p:cNvPr id="4" name="Rectangle 3"/>
          <p:cNvSpPr/>
          <p:nvPr/>
        </p:nvSpPr>
        <p:spPr>
          <a:xfrm>
            <a:off x="731520" y="1442718"/>
            <a:ext cx="7569200" cy="5069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600" dirty="0"/>
              <a:t>Thus is nature an interpreter, by whose means man converses with his fellow men. A man's power to connect his thought with its proper symbol, and so to utter it, depends on the simplicity of his character, that is, upon his love of truth, and his desire to communicate it without loss. </a:t>
            </a:r>
            <a:r>
              <a:rPr lang="en-US" altLang="zh-TW" sz="2600" dirty="0">
                <a:solidFill>
                  <a:srgbClr val="FF0000"/>
                </a:solidFill>
              </a:rPr>
              <a:t>The corruption of man is followed by the corruption of language.</a:t>
            </a:r>
            <a:r>
              <a:rPr lang="en-US" altLang="zh-TW" sz="2600" dirty="0"/>
              <a:t> When simplicity of character and the sovereignty of ideas is broken up by the prevalence of secondary desires, </a:t>
            </a:r>
            <a:r>
              <a:rPr lang="en-US" altLang="zh-TW" sz="2600" dirty="0">
                <a:solidFill>
                  <a:srgbClr val="FF0000"/>
                </a:solidFill>
              </a:rPr>
              <a:t>the desire of riches, of pleasure, of power, and of praise</a:t>
            </a:r>
            <a:r>
              <a:rPr lang="en-US" altLang="zh-TW" sz="2600" dirty="0"/>
              <a:t>, -- and duplicity and falsehood take place of simplicity and truth, the power over nature as an interpreter of the will, is in a degree </a:t>
            </a:r>
            <a:r>
              <a:rPr lang="en-US" altLang="zh-TW" sz="2600" dirty="0" smtClean="0"/>
              <a:t>lost.                        –“Language”</a:t>
            </a:r>
            <a:endParaRPr lang="zh-TW" altLang="en-US" sz="2600" dirty="0"/>
          </a:p>
        </p:txBody>
      </p:sp>
      <p:sp>
        <p:nvSpPr>
          <p:cNvPr id="5" name="Rectangle 4"/>
          <p:cNvSpPr/>
          <p:nvPr/>
        </p:nvSpPr>
        <p:spPr>
          <a:xfrm>
            <a:off x="8524240" y="1376677"/>
            <a:ext cx="3108960" cy="52019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600" b="1" dirty="0">
                <a:latin typeface="標楷體" panose="03000509000000000000" pitchFamily="65" charset="-120"/>
                <a:ea typeface="標楷體" panose="03000509000000000000" pitchFamily="65" charset="-120"/>
              </a:rPr>
              <a:t>「須菩提！於意云何？菩薩莊嚴佛土不？」「不也，世尊！何以故？</a:t>
            </a:r>
            <a:r>
              <a:rPr lang="zh-TW" altLang="en-US" sz="2600" b="1" dirty="0">
                <a:solidFill>
                  <a:srgbClr val="002060"/>
                </a:solidFill>
                <a:latin typeface="標楷體" panose="03000509000000000000" pitchFamily="65" charset="-120"/>
                <a:ea typeface="標楷體" panose="03000509000000000000" pitchFamily="65" charset="-120"/>
              </a:rPr>
              <a:t>莊嚴佛土者，則非莊嚴，是名莊嚴</a:t>
            </a:r>
            <a:r>
              <a:rPr lang="zh-TW" altLang="en-US" sz="2600" b="1" dirty="0">
                <a:latin typeface="標楷體" panose="03000509000000000000" pitchFamily="65" charset="-120"/>
                <a:ea typeface="標楷體" panose="03000509000000000000" pitchFamily="65" charset="-120"/>
              </a:rPr>
              <a:t>。」</a:t>
            </a:r>
            <a:endParaRPr lang="zh-TW" altLang="en-US" sz="2600" b="1" dirty="0">
              <a:solidFill>
                <a:schemeClr val="accent5">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07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5680" y="1486877"/>
            <a:ext cx="5212079" cy="5137443"/>
          </a:xfrm>
          <a:prstGeom prst="rect">
            <a:avLst/>
          </a:prstGeom>
        </p:spPr>
      </p:pic>
      <p:pic>
        <p:nvPicPr>
          <p:cNvPr id="5" name="Picture 4"/>
          <p:cNvPicPr>
            <a:picLocks noChangeAspect="1"/>
          </p:cNvPicPr>
          <p:nvPr/>
        </p:nvPicPr>
        <p:blipFill>
          <a:blip r:embed="rId3"/>
          <a:stretch>
            <a:fillRect/>
          </a:stretch>
        </p:blipFill>
        <p:spPr>
          <a:xfrm>
            <a:off x="995680" y="233680"/>
            <a:ext cx="3505199" cy="1052717"/>
          </a:xfrm>
          <a:prstGeom prst="rect">
            <a:avLst/>
          </a:prstGeom>
        </p:spPr>
      </p:pic>
      <p:pic>
        <p:nvPicPr>
          <p:cNvPr id="6" name="Picture 5"/>
          <p:cNvPicPr>
            <a:picLocks noChangeAspect="1"/>
          </p:cNvPicPr>
          <p:nvPr/>
        </p:nvPicPr>
        <p:blipFill>
          <a:blip r:embed="rId4"/>
          <a:stretch>
            <a:fillRect/>
          </a:stretch>
        </p:blipFill>
        <p:spPr>
          <a:xfrm>
            <a:off x="6434667" y="2570481"/>
            <a:ext cx="5286163" cy="3964622"/>
          </a:xfrm>
          <a:prstGeom prst="rect">
            <a:avLst/>
          </a:prstGeom>
        </p:spPr>
      </p:pic>
    </p:spTree>
    <p:extLst>
      <p:ext uri="{BB962C8B-B14F-4D97-AF65-F5344CB8AC3E}">
        <p14:creationId xmlns:p14="http://schemas.microsoft.com/office/powerpoint/2010/main" val="305107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Plan for today</a:t>
            </a:r>
            <a:endParaRPr lang="zh-TW" altLang="en-US" dirty="0"/>
          </a:p>
        </p:txBody>
      </p:sp>
      <p:sp>
        <p:nvSpPr>
          <p:cNvPr id="3" name="Content Placeholder 2"/>
          <p:cNvSpPr>
            <a:spLocks noGrp="1"/>
          </p:cNvSpPr>
          <p:nvPr>
            <p:ph idx="1"/>
          </p:nvPr>
        </p:nvSpPr>
        <p:spPr>
          <a:xfrm>
            <a:off x="685801" y="2142067"/>
            <a:ext cx="6029959" cy="3649133"/>
          </a:xfrm>
        </p:spPr>
        <p:txBody>
          <a:bodyPr>
            <a:normAutofit/>
          </a:bodyPr>
          <a:lstStyle/>
          <a:p>
            <a:r>
              <a:rPr lang="en-US" altLang="zh-TW" sz="2800" dirty="0" smtClean="0"/>
              <a:t>Peer Teaching: Emerson’s “Divinity School Address” and “Nature”</a:t>
            </a:r>
          </a:p>
          <a:p>
            <a:r>
              <a:rPr lang="en-US" altLang="zh-TW" sz="2800" dirty="0" smtClean="0"/>
              <a:t>Activity: writing the five senses</a:t>
            </a:r>
          </a:p>
          <a:p>
            <a:r>
              <a:rPr lang="en-US" altLang="zh-TW" sz="2800" dirty="0" smtClean="0"/>
              <a:t>Lecture: Emerson and Oriental Thoughts </a:t>
            </a:r>
            <a:endParaRPr lang="zh-TW" altLang="en-US" sz="2800" dirty="0"/>
          </a:p>
        </p:txBody>
      </p:sp>
      <p:pic>
        <p:nvPicPr>
          <p:cNvPr id="4" name="Picture 3"/>
          <p:cNvPicPr>
            <a:picLocks noChangeAspect="1"/>
          </p:cNvPicPr>
          <p:nvPr/>
        </p:nvPicPr>
        <p:blipFill rotWithShape="1">
          <a:blip r:embed="rId2"/>
          <a:srcRect l="22977" r="22978"/>
          <a:stretch/>
        </p:blipFill>
        <p:spPr>
          <a:xfrm>
            <a:off x="7762240" y="1028700"/>
            <a:ext cx="3860800" cy="4762500"/>
          </a:xfrm>
          <a:prstGeom prst="rect">
            <a:avLst/>
          </a:prstGeom>
        </p:spPr>
      </p:pic>
      <p:sp>
        <p:nvSpPr>
          <p:cNvPr id="5" name="Rectangle 4"/>
          <p:cNvSpPr/>
          <p:nvPr/>
        </p:nvSpPr>
        <p:spPr>
          <a:xfrm>
            <a:off x="7223760" y="5994856"/>
            <a:ext cx="4602480" cy="430887"/>
          </a:xfrm>
          <a:prstGeom prst="rect">
            <a:avLst/>
          </a:prstGeom>
        </p:spPr>
        <p:txBody>
          <a:bodyPr wrap="square">
            <a:spAutoFit/>
          </a:bodyPr>
          <a:lstStyle/>
          <a:p>
            <a:r>
              <a:rPr lang="en-GB" altLang="zh-TW" sz="1100" dirty="0"/>
              <a:t>https://kr.usembassy.gov/education-culture/infopedia-usa/living-documents-american-history-democracy/ralph-waldo-emerson-self-reliance-1841/</a:t>
            </a:r>
            <a:endParaRPr lang="zh-TW" altLang="en-US" sz="1100" dirty="0"/>
          </a:p>
        </p:txBody>
      </p:sp>
    </p:spTree>
    <p:extLst>
      <p:ext uri="{BB962C8B-B14F-4D97-AF65-F5344CB8AC3E}">
        <p14:creationId xmlns:p14="http://schemas.microsoft.com/office/powerpoint/2010/main" val="278478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80" y="2926080"/>
            <a:ext cx="5034279" cy="2217061"/>
          </a:xfrm>
        </p:spPr>
        <p:txBody>
          <a:bodyPr>
            <a:noAutofit/>
          </a:bodyPr>
          <a:lstStyle/>
          <a:p>
            <a:r>
              <a:rPr lang="en-US" altLang="zh-TW" sz="4400" dirty="0" smtClean="0"/>
              <a:t>Peer Teaching: “Divinity School Address” and “Nature</a:t>
            </a:r>
            <a:r>
              <a:rPr lang="en-US" altLang="zh-TW" dirty="0" smtClean="0"/>
              <a:t>”</a:t>
            </a:r>
            <a:endParaRPr lang="zh-TW" altLang="en-US" dirty="0"/>
          </a:p>
        </p:txBody>
      </p:sp>
      <p:pic>
        <p:nvPicPr>
          <p:cNvPr id="4" name="Picture 3"/>
          <p:cNvPicPr>
            <a:picLocks noChangeAspect="1"/>
          </p:cNvPicPr>
          <p:nvPr/>
        </p:nvPicPr>
        <p:blipFill>
          <a:blip r:embed="rId2">
            <a:clrChange>
              <a:clrFrom>
                <a:srgbClr val="020202"/>
              </a:clrFrom>
              <a:clrTo>
                <a:srgbClr val="020202">
                  <a:alpha val="0"/>
                </a:srgbClr>
              </a:clrTo>
            </a:clrChange>
            <a:extLst>
              <a:ext uri="{28A0092B-C50C-407E-A947-70E740481C1C}">
                <a14:useLocalDpi xmlns:a14="http://schemas.microsoft.com/office/drawing/2010/main" val="0"/>
              </a:ext>
            </a:extLst>
          </a:blip>
          <a:stretch>
            <a:fillRect/>
          </a:stretch>
        </p:blipFill>
        <p:spPr>
          <a:xfrm>
            <a:off x="7392798" y="1818640"/>
            <a:ext cx="4799202" cy="5039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63146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600" dirty="0" smtClean="0"/>
              <a:t>Round 1</a:t>
            </a:r>
            <a:endParaRPr lang="zh-TW" altLang="en-US" sz="3600" dirty="0"/>
          </a:p>
        </p:txBody>
      </p:sp>
      <p:sp>
        <p:nvSpPr>
          <p:cNvPr id="3" name="Content Placeholder 2"/>
          <p:cNvSpPr>
            <a:spLocks noGrp="1"/>
          </p:cNvSpPr>
          <p:nvPr>
            <p:ph idx="1"/>
          </p:nvPr>
        </p:nvSpPr>
        <p:spPr>
          <a:xfrm>
            <a:off x="581193" y="2180496"/>
            <a:ext cx="6713688" cy="3678303"/>
          </a:xfrm>
        </p:spPr>
        <p:txBody>
          <a:bodyPr/>
          <a:lstStyle/>
          <a:p>
            <a:r>
              <a:rPr lang="en-US" altLang="zh-TW" sz="2800" dirty="0"/>
              <a:t>Get together with students who </a:t>
            </a:r>
            <a:r>
              <a:rPr lang="en-US" altLang="zh-TW" sz="2800" dirty="0">
                <a:solidFill>
                  <a:srgbClr val="FF0000"/>
                </a:solidFill>
              </a:rPr>
              <a:t>read the same excerpt (2-3 people in a group)</a:t>
            </a:r>
            <a:r>
              <a:rPr lang="en-US" altLang="zh-TW" sz="2800" dirty="0"/>
              <a:t>. </a:t>
            </a:r>
          </a:p>
          <a:p>
            <a:r>
              <a:rPr lang="en-US" altLang="zh-TW" sz="2800" dirty="0"/>
              <a:t>Share notes, communicate ideas, ask questions.</a:t>
            </a:r>
            <a:endParaRPr lang="zh-TW" altLang="en-US" sz="2800" dirty="0"/>
          </a:p>
          <a:p>
            <a:endParaRPr lang="zh-TW" altLang="en-US" dirty="0"/>
          </a:p>
        </p:txBody>
      </p:sp>
      <p:pic>
        <p:nvPicPr>
          <p:cNvPr id="4" name="Picture 3"/>
          <p:cNvPicPr>
            <a:picLocks noChangeAspect="1"/>
          </p:cNvPicPr>
          <p:nvPr/>
        </p:nvPicPr>
        <p:blipFill>
          <a:blip r:embed="rId2"/>
          <a:stretch>
            <a:fillRect/>
          </a:stretch>
        </p:blipFill>
        <p:spPr>
          <a:xfrm>
            <a:off x="8087513" y="3830320"/>
            <a:ext cx="3523295" cy="2395840"/>
          </a:xfrm>
          <a:prstGeom prst="rect">
            <a:avLst/>
          </a:prstGeom>
        </p:spPr>
      </p:pic>
    </p:spTree>
    <p:extLst>
      <p:ext uri="{BB962C8B-B14F-4D97-AF65-F5344CB8AC3E}">
        <p14:creationId xmlns:p14="http://schemas.microsoft.com/office/powerpoint/2010/main" val="211407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600" dirty="0" smtClean="0"/>
              <a:t>Round 2</a:t>
            </a:r>
            <a:endParaRPr lang="zh-TW" altLang="en-US" sz="3600" dirty="0"/>
          </a:p>
        </p:txBody>
      </p:sp>
      <p:sp>
        <p:nvSpPr>
          <p:cNvPr id="3" name="Content Placeholder 2"/>
          <p:cNvSpPr>
            <a:spLocks noGrp="1"/>
          </p:cNvSpPr>
          <p:nvPr>
            <p:ph idx="1"/>
          </p:nvPr>
        </p:nvSpPr>
        <p:spPr>
          <a:xfrm>
            <a:off x="581192" y="2305624"/>
            <a:ext cx="9554209" cy="4191428"/>
          </a:xfrm>
        </p:spPr>
        <p:txBody>
          <a:bodyPr>
            <a:noAutofit/>
          </a:bodyPr>
          <a:lstStyle/>
          <a:p>
            <a:r>
              <a:rPr lang="en-US" altLang="zh-TW" sz="2800" dirty="0"/>
              <a:t>Exchange group members.</a:t>
            </a:r>
          </a:p>
          <a:p>
            <a:r>
              <a:rPr lang="en-US" altLang="zh-TW" sz="2800" dirty="0"/>
              <a:t>Follow the steps:</a:t>
            </a:r>
          </a:p>
          <a:p>
            <a:pPr>
              <a:buFont typeface="+mj-lt"/>
              <a:buAutoNum type="arabicParenR"/>
            </a:pPr>
            <a:r>
              <a:rPr lang="en-US" altLang="zh-TW" sz="2800" dirty="0">
                <a:solidFill>
                  <a:srgbClr val="00B050"/>
                </a:solidFill>
              </a:rPr>
              <a:t> Team A</a:t>
            </a:r>
            <a:r>
              <a:rPr lang="en-US" altLang="zh-TW" sz="2800" dirty="0"/>
              <a:t> starts by stating the main point of the reading and offer examples from the notes.</a:t>
            </a:r>
          </a:p>
          <a:p>
            <a:pPr>
              <a:buFont typeface="+mj-lt"/>
              <a:buAutoNum type="arabicParenR"/>
            </a:pPr>
            <a:r>
              <a:rPr lang="en-US" altLang="zh-TW" sz="2800" dirty="0"/>
              <a:t> </a:t>
            </a:r>
            <a:r>
              <a:rPr lang="en-US" altLang="zh-TW" sz="2800" dirty="0">
                <a:solidFill>
                  <a:srgbClr val="C89800"/>
                </a:solidFill>
              </a:rPr>
              <a:t>Team B</a:t>
            </a:r>
            <a:r>
              <a:rPr lang="en-US" altLang="zh-TW" sz="2800" dirty="0"/>
              <a:t> takes notes, ask questions, and tries to give a summary of </a:t>
            </a:r>
            <a:r>
              <a:rPr lang="en-US" altLang="zh-TW" sz="2800" dirty="0">
                <a:solidFill>
                  <a:srgbClr val="00B050"/>
                </a:solidFill>
              </a:rPr>
              <a:t>Team A</a:t>
            </a:r>
            <a:r>
              <a:rPr lang="en-US" altLang="zh-TW" sz="2800" dirty="0"/>
              <a:t>’s presentation.</a:t>
            </a:r>
          </a:p>
          <a:p>
            <a:pPr>
              <a:buFont typeface="+mj-lt"/>
              <a:buAutoNum type="arabicParenR"/>
            </a:pPr>
            <a:r>
              <a:rPr lang="en-US" altLang="zh-TW" sz="2800" dirty="0"/>
              <a:t> </a:t>
            </a:r>
            <a:r>
              <a:rPr lang="en-US" altLang="zh-TW" sz="2800" dirty="0">
                <a:solidFill>
                  <a:srgbClr val="C89800"/>
                </a:solidFill>
              </a:rPr>
              <a:t>Team B</a:t>
            </a:r>
            <a:r>
              <a:rPr lang="en-US" altLang="zh-TW" sz="2800" dirty="0"/>
              <a:t> repeats step one. </a:t>
            </a:r>
            <a:endParaRPr lang="zh-TW" altLang="en-US" sz="2800" dirty="0"/>
          </a:p>
          <a:p>
            <a:endParaRPr lang="zh-TW" altLang="en-US" sz="3200" dirty="0"/>
          </a:p>
        </p:txBody>
      </p:sp>
    </p:spTree>
    <p:extLst>
      <p:ext uri="{BB962C8B-B14F-4D97-AF65-F5344CB8AC3E}">
        <p14:creationId xmlns:p14="http://schemas.microsoft.com/office/powerpoint/2010/main" val="159001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600" dirty="0" smtClean="0"/>
              <a:t>Round 3</a:t>
            </a:r>
            <a:endParaRPr lang="zh-TW" altLang="en-US" sz="3600" dirty="0"/>
          </a:p>
        </p:txBody>
      </p:sp>
      <p:sp>
        <p:nvSpPr>
          <p:cNvPr id="3" name="Content Placeholder 2"/>
          <p:cNvSpPr>
            <a:spLocks noGrp="1"/>
          </p:cNvSpPr>
          <p:nvPr>
            <p:ph idx="1"/>
          </p:nvPr>
        </p:nvSpPr>
        <p:spPr>
          <a:xfrm>
            <a:off x="685801" y="1739370"/>
            <a:ext cx="9554209" cy="3728088"/>
          </a:xfrm>
        </p:spPr>
        <p:txBody>
          <a:bodyPr>
            <a:noAutofit/>
          </a:bodyPr>
          <a:lstStyle/>
          <a:p>
            <a:r>
              <a:rPr lang="en-US" altLang="zh-TW" sz="2800" dirty="0"/>
              <a:t>Each group will go to Google document to share </a:t>
            </a:r>
            <a:r>
              <a:rPr lang="en-US" altLang="zh-TW" sz="2800" dirty="0">
                <a:solidFill>
                  <a:srgbClr val="FF0000"/>
                </a:solidFill>
              </a:rPr>
              <a:t>four</a:t>
            </a:r>
            <a:r>
              <a:rPr lang="en-US" altLang="zh-TW" sz="2800" dirty="0"/>
              <a:t> things:</a:t>
            </a:r>
          </a:p>
          <a:p>
            <a:pPr>
              <a:buFont typeface="+mj-lt"/>
              <a:buAutoNum type="alphaUcPeriod"/>
            </a:pPr>
            <a:r>
              <a:rPr lang="en-US" altLang="zh-TW" sz="2800" dirty="0"/>
              <a:t> One </a:t>
            </a:r>
            <a:r>
              <a:rPr lang="en-US" altLang="zh-TW" sz="2800" dirty="0">
                <a:solidFill>
                  <a:srgbClr val="FF0000"/>
                </a:solidFill>
              </a:rPr>
              <a:t>similarity</a:t>
            </a:r>
            <a:r>
              <a:rPr lang="en-US" altLang="zh-TW" sz="2800" dirty="0"/>
              <a:t> between the two readings</a:t>
            </a:r>
          </a:p>
          <a:p>
            <a:pPr>
              <a:buFont typeface="+mj-lt"/>
              <a:buAutoNum type="alphaUcPeriod"/>
            </a:pPr>
            <a:r>
              <a:rPr lang="en-US" altLang="zh-TW" sz="2800" dirty="0"/>
              <a:t> One </a:t>
            </a:r>
            <a:r>
              <a:rPr lang="en-US" altLang="zh-TW" sz="2800" dirty="0">
                <a:solidFill>
                  <a:srgbClr val="FF0000"/>
                </a:solidFill>
              </a:rPr>
              <a:t>difference</a:t>
            </a:r>
            <a:r>
              <a:rPr lang="en-US" altLang="zh-TW" sz="2800" dirty="0"/>
              <a:t> between the two readings</a:t>
            </a:r>
          </a:p>
          <a:p>
            <a:pPr>
              <a:buFont typeface="+mj-lt"/>
              <a:buAutoNum type="alphaUcPeriod"/>
            </a:pPr>
            <a:r>
              <a:rPr lang="en-US" altLang="zh-TW" sz="2800" dirty="0"/>
              <a:t> One interesting </a:t>
            </a:r>
            <a:r>
              <a:rPr lang="en-US" altLang="zh-TW" sz="2800" dirty="0">
                <a:solidFill>
                  <a:srgbClr val="FF0000"/>
                </a:solidFill>
              </a:rPr>
              <a:t>observation/fact</a:t>
            </a:r>
          </a:p>
          <a:p>
            <a:pPr>
              <a:buFont typeface="+mj-lt"/>
              <a:buAutoNum type="alphaUcPeriod"/>
            </a:pPr>
            <a:r>
              <a:rPr lang="en-US" altLang="zh-TW" sz="2800" dirty="0"/>
              <a:t> One </a:t>
            </a:r>
            <a:r>
              <a:rPr lang="en-US" altLang="zh-TW" sz="2800" dirty="0" smtClean="0">
                <a:solidFill>
                  <a:srgbClr val="FF0000"/>
                </a:solidFill>
              </a:rPr>
              <a:t>paragraph</a:t>
            </a:r>
            <a:r>
              <a:rPr lang="en-US" altLang="zh-TW" sz="2800" dirty="0" smtClean="0">
                <a:solidFill>
                  <a:srgbClr val="7030A0"/>
                </a:solidFill>
              </a:rPr>
              <a:t> </a:t>
            </a:r>
            <a:r>
              <a:rPr lang="en-US" altLang="zh-TW" sz="2800" dirty="0">
                <a:solidFill>
                  <a:schemeClr val="tx1"/>
                </a:solidFill>
              </a:rPr>
              <a:t>that bothers </a:t>
            </a:r>
            <a:r>
              <a:rPr lang="en-US" altLang="zh-TW" sz="2800" dirty="0" smtClean="0">
                <a:solidFill>
                  <a:schemeClr val="tx1"/>
                </a:solidFill>
              </a:rPr>
              <a:t>you</a:t>
            </a:r>
            <a:endParaRPr lang="zh-TW" altLang="en-US" sz="2800" dirty="0">
              <a:solidFill>
                <a:srgbClr val="7030A0"/>
              </a:solidFill>
            </a:endParaRPr>
          </a:p>
        </p:txBody>
      </p:sp>
      <p:sp>
        <p:nvSpPr>
          <p:cNvPr id="5" name="Frame 4"/>
          <p:cNvSpPr/>
          <p:nvPr/>
        </p:nvSpPr>
        <p:spPr>
          <a:xfrm>
            <a:off x="1686560" y="4389120"/>
            <a:ext cx="1778000" cy="822960"/>
          </a:xfrm>
          <a:prstGeom prst="frame">
            <a:avLst>
              <a:gd name="adj1" fmla="val 509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2808687"/>
            <a:ext cx="3869821" cy="3869821"/>
          </a:xfrm>
          <a:prstGeom prst="rect">
            <a:avLst/>
          </a:prstGeom>
        </p:spPr>
      </p:pic>
    </p:spTree>
    <p:extLst>
      <p:ext uri="{BB962C8B-B14F-4D97-AF65-F5344CB8AC3E}">
        <p14:creationId xmlns:p14="http://schemas.microsoft.com/office/powerpoint/2010/main" val="36926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308581"/>
            <a:ext cx="5308599" cy="1468800"/>
          </a:xfrm>
        </p:spPr>
        <p:txBody>
          <a:bodyPr/>
          <a:lstStyle/>
          <a:p>
            <a:r>
              <a:rPr lang="en-US" altLang="zh-TW" dirty="0" smtClean="0"/>
              <a:t>Activity: Writing the five senses</a:t>
            </a:r>
            <a:endParaRPr lang="zh-TW" altLang="en-US" dirty="0"/>
          </a:p>
        </p:txBody>
      </p:sp>
      <p:pic>
        <p:nvPicPr>
          <p:cNvPr id="4" name="Picture 3"/>
          <p:cNvPicPr>
            <a:picLocks noChangeAspect="1"/>
          </p:cNvPicPr>
          <p:nvPr/>
        </p:nvPicPr>
        <p:blipFill>
          <a:blip r:embed="rId2">
            <a:clrChange>
              <a:clrFrom>
                <a:srgbClr val="020202"/>
              </a:clrFrom>
              <a:clrTo>
                <a:srgbClr val="020202">
                  <a:alpha val="0"/>
                </a:srgbClr>
              </a:clrTo>
            </a:clrChange>
            <a:extLst>
              <a:ext uri="{28A0092B-C50C-407E-A947-70E740481C1C}">
                <a14:useLocalDpi xmlns:a14="http://schemas.microsoft.com/office/drawing/2010/main" val="0"/>
              </a:ext>
            </a:extLst>
          </a:blip>
          <a:stretch>
            <a:fillRect/>
          </a:stretch>
        </p:blipFill>
        <p:spPr>
          <a:xfrm>
            <a:off x="7392798" y="1818640"/>
            <a:ext cx="4799202" cy="5039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7554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Introduction to Emerson’s Life</a:t>
            </a:r>
            <a:endParaRPr lang="zh-TW" altLang="en-US" dirty="0"/>
          </a:p>
        </p:txBody>
      </p:sp>
      <p:pic>
        <p:nvPicPr>
          <p:cNvPr id="4" name="Picture 3">
            <a:hlinkClick r:id="rId2"/>
          </p:cNvPr>
          <p:cNvPicPr>
            <a:picLocks noChangeAspect="1"/>
          </p:cNvPicPr>
          <p:nvPr/>
        </p:nvPicPr>
        <p:blipFill>
          <a:blip r:embed="rId3"/>
          <a:stretch>
            <a:fillRect/>
          </a:stretch>
        </p:blipFill>
        <p:spPr>
          <a:xfrm>
            <a:off x="685801" y="2177627"/>
            <a:ext cx="5196839" cy="4403747"/>
          </a:xfrm>
          <a:prstGeom prst="rect">
            <a:avLst/>
          </a:prstGeom>
        </p:spPr>
      </p:pic>
      <p:sp>
        <p:nvSpPr>
          <p:cNvPr id="5" name="Rectangle 4"/>
          <p:cNvSpPr/>
          <p:nvPr/>
        </p:nvSpPr>
        <p:spPr>
          <a:xfrm>
            <a:off x="6093092" y="6212042"/>
            <a:ext cx="3155416" cy="369332"/>
          </a:xfrm>
          <a:prstGeom prst="rect">
            <a:avLst/>
          </a:prstGeom>
        </p:spPr>
        <p:txBody>
          <a:bodyPr wrap="none">
            <a:spAutoFit/>
          </a:bodyPr>
          <a:lstStyle/>
          <a:p>
            <a:r>
              <a:rPr lang="en-GB" altLang="zh-TW" dirty="0"/>
              <a:t>https://youtu.be/daRaMqFBjzQ</a:t>
            </a:r>
            <a:endParaRPr lang="zh-TW" altLang="en-US" dirty="0"/>
          </a:p>
        </p:txBody>
      </p:sp>
    </p:spTree>
    <p:extLst>
      <p:ext uri="{BB962C8B-B14F-4D97-AF65-F5344CB8AC3E}">
        <p14:creationId xmlns:p14="http://schemas.microsoft.com/office/powerpoint/2010/main" val="322070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Writing practice</a:t>
            </a:r>
            <a:endParaRPr lang="zh-TW" altLang="en-US" dirty="0"/>
          </a:p>
        </p:txBody>
      </p:sp>
      <p:sp>
        <p:nvSpPr>
          <p:cNvPr id="3" name="Content Placeholder 2"/>
          <p:cNvSpPr>
            <a:spLocks noGrp="1"/>
          </p:cNvSpPr>
          <p:nvPr>
            <p:ph idx="1"/>
          </p:nvPr>
        </p:nvSpPr>
        <p:spPr/>
        <p:txBody>
          <a:bodyPr>
            <a:normAutofit/>
          </a:bodyPr>
          <a:lstStyle/>
          <a:p>
            <a:r>
              <a:rPr lang="en-US" altLang="zh-TW" sz="2800" dirty="0" smtClean="0"/>
              <a:t>For the next </a:t>
            </a:r>
            <a:r>
              <a:rPr lang="en-US" altLang="zh-TW" sz="2800" dirty="0" smtClean="0">
                <a:solidFill>
                  <a:srgbClr val="FF0000"/>
                </a:solidFill>
              </a:rPr>
              <a:t>15 minutes</a:t>
            </a:r>
            <a:r>
              <a:rPr lang="en-US" altLang="zh-TW" sz="2800" dirty="0" smtClean="0"/>
              <a:t>, go outside of the classroom and find a place that’s calming. (bring only your journal and a pen)</a:t>
            </a:r>
          </a:p>
          <a:p>
            <a:r>
              <a:rPr lang="en-US" altLang="zh-TW" sz="2800" dirty="0" smtClean="0">
                <a:solidFill>
                  <a:srgbClr val="FF0000"/>
                </a:solidFill>
              </a:rPr>
              <a:t>Explore your five senses</a:t>
            </a:r>
            <a:r>
              <a:rPr lang="en-US" altLang="zh-TW" sz="2800" dirty="0" smtClean="0"/>
              <a:t> and </a:t>
            </a:r>
            <a:r>
              <a:rPr lang="en-US" altLang="zh-TW" sz="2800" dirty="0" smtClean="0">
                <a:solidFill>
                  <a:srgbClr val="FF0000"/>
                </a:solidFill>
              </a:rPr>
              <a:t>record what comes through them</a:t>
            </a:r>
            <a:r>
              <a:rPr lang="en-US" altLang="zh-TW" sz="2800" dirty="0" smtClean="0"/>
              <a:t>.</a:t>
            </a:r>
          </a:p>
          <a:p>
            <a:r>
              <a:rPr lang="en-US" altLang="zh-TW" sz="2800" dirty="0" smtClean="0"/>
              <a:t>Come back to the classroom in 15 minutes and share.</a:t>
            </a:r>
            <a:endParaRPr lang="zh-TW" altLang="en-US" sz="2800" dirty="0"/>
          </a:p>
        </p:txBody>
      </p:sp>
    </p:spTree>
    <p:extLst>
      <p:ext uri="{BB962C8B-B14F-4D97-AF65-F5344CB8AC3E}">
        <p14:creationId xmlns:p14="http://schemas.microsoft.com/office/powerpoint/2010/main" val="681738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180</TotalTime>
  <Words>979</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新細明體</vt:lpstr>
      <vt:lpstr>標楷體</vt:lpstr>
      <vt:lpstr>Arial</vt:lpstr>
      <vt:lpstr>Calibri</vt:lpstr>
      <vt:lpstr>Calibri Light</vt:lpstr>
      <vt:lpstr>Celestial</vt:lpstr>
      <vt:lpstr>Do you like Emerson's God?</vt:lpstr>
      <vt:lpstr>Plan for today</vt:lpstr>
      <vt:lpstr>Peer Teaching: “Divinity School Address” and “Nature”</vt:lpstr>
      <vt:lpstr>Round 1</vt:lpstr>
      <vt:lpstr>Round 2</vt:lpstr>
      <vt:lpstr>Round 3</vt:lpstr>
      <vt:lpstr>Activity: Writing the five senses</vt:lpstr>
      <vt:lpstr>Introduction to Emerson’s Life</vt:lpstr>
      <vt:lpstr>Writing practice</vt:lpstr>
      <vt:lpstr>Reading Practice</vt:lpstr>
      <vt:lpstr>Lecture: Emerson and Oriental Thoughts </vt:lpstr>
      <vt:lpstr>Emerson and Daoism: Abandonment of SELF</vt:lpstr>
      <vt:lpstr>PowerPoint Presentation</vt:lpstr>
      <vt:lpstr>Emerson and Daoism: Principle of universe </vt:lpstr>
      <vt:lpstr>Emerson and Buddhism: Corrupted Language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like Emerson's God?</dc:title>
  <dc:creator>Roger Liu</dc:creator>
  <cp:lastModifiedBy>Roger Liu</cp:lastModifiedBy>
  <cp:revision>11</cp:revision>
  <dcterms:created xsi:type="dcterms:W3CDTF">2020-11-08T15:40:17Z</dcterms:created>
  <dcterms:modified xsi:type="dcterms:W3CDTF">2020-11-08T18:40:23Z</dcterms:modified>
</cp:coreProperties>
</file>