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2" r:id="rId8"/>
    <p:sldId id="265" r:id="rId9"/>
    <p:sldId id="266" r:id="rId10"/>
    <p:sldId id="275" r:id="rId11"/>
    <p:sldId id="276" r:id="rId12"/>
    <p:sldId id="277" r:id="rId13"/>
    <p:sldId id="278" r:id="rId14"/>
    <p:sldId id="279" r:id="rId15"/>
    <p:sldId id="281" r:id="rId16"/>
    <p:sldId id="267" r:id="rId17"/>
    <p:sldId id="268" r:id="rId18"/>
    <p:sldId id="269" r:id="rId19"/>
    <p:sldId id="271" r:id="rId20"/>
    <p:sldId id="273" r:id="rId21"/>
    <p:sldId id="272" r:id="rId22"/>
    <p:sldId id="274" r:id="rId23"/>
    <p:sldId id="280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TW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loc.gov/collections/benjamin-franklin-papers/articles-and-essays/timelin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historysheroes.e2bn.org/hero/minitimeline/8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youtu.be/Dxdqdax4VbQ?t=10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divinity.yale.edu/faculty-and-research/yds-faculty/joel-s-bade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What is Franklin’s/Paine’s </a:t>
            </a:r>
            <a:br>
              <a:rPr lang="en-US" altLang="zh-TW" dirty="0" smtClean="0"/>
            </a:br>
            <a:r>
              <a:rPr lang="en-US" altLang="zh-TW" dirty="0" smtClean="0"/>
              <a:t>attitude towards religion?</a:t>
            </a: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1387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Benjamin Franklin’s AUTOBIOGRAPHY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305624"/>
            <a:ext cx="5819608" cy="4191428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Has 4 parts</a:t>
            </a:r>
          </a:p>
          <a:p>
            <a:r>
              <a:rPr lang="en-US" altLang="zh-TW" sz="3200" dirty="0" smtClean="0"/>
              <a:t>Part one written to his son</a:t>
            </a:r>
          </a:p>
          <a:p>
            <a:r>
              <a:rPr lang="en-US" altLang="zh-TW" sz="3200" dirty="0" smtClean="0"/>
              <a:t>A “rags to riches” manual</a:t>
            </a:r>
          </a:p>
          <a:p>
            <a:r>
              <a:rPr lang="en-US" altLang="zh-TW" sz="3200" dirty="0" smtClean="0"/>
              <a:t>Errata and self-improvement</a:t>
            </a:r>
          </a:p>
          <a:p>
            <a:endParaRPr lang="en-US" altLang="zh-TW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085" y="2062480"/>
            <a:ext cx="2920524" cy="455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2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Benjamin Franklin’s Life</a:t>
            </a:r>
            <a:endParaRPr lang="zh-TW" altLang="en-US" sz="36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34" y="1828041"/>
            <a:ext cx="8579291" cy="48071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31840" y="6550223"/>
            <a:ext cx="8351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TW" sz="1400" dirty="0"/>
              <a:t>https://www.loc.gov/collections/benjamin-franklin-papers/articles-and-essays/timeline/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5068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The Library company of Philadelphia</a:t>
            </a:r>
            <a:endParaRPr lang="zh-TW" alt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75180"/>
            <a:ext cx="5715000" cy="419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75180"/>
            <a:ext cx="5715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32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Thomas Paine’s Age of Reason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i="1" dirty="0" smtClean="0">
                <a:solidFill>
                  <a:srgbClr val="00B050"/>
                </a:solidFill>
              </a:rPr>
              <a:t>Common Sense </a:t>
            </a:r>
            <a:r>
              <a:rPr lang="en-US" altLang="zh-TW" sz="2800" dirty="0" smtClean="0"/>
              <a:t>(1775-1776): Advocating independence of the 13 colonies</a:t>
            </a:r>
          </a:p>
          <a:p>
            <a:r>
              <a:rPr lang="en-US" altLang="zh-TW" sz="2800" i="1" dirty="0" smtClean="0">
                <a:solidFill>
                  <a:srgbClr val="00B050"/>
                </a:solidFill>
              </a:rPr>
              <a:t>The American Crisis </a:t>
            </a:r>
            <a:r>
              <a:rPr lang="en-US" altLang="zh-TW" sz="2800" dirty="0" smtClean="0"/>
              <a:t>(1776-1783): Encouraging the cause</a:t>
            </a:r>
          </a:p>
          <a:p>
            <a:r>
              <a:rPr lang="en-US" altLang="zh-TW" sz="2800" i="1" dirty="0" smtClean="0">
                <a:solidFill>
                  <a:srgbClr val="00B050"/>
                </a:solidFill>
              </a:rPr>
              <a:t>Rights of Man </a:t>
            </a:r>
            <a:r>
              <a:rPr lang="en-US" altLang="zh-TW" sz="2800" dirty="0" smtClean="0"/>
              <a:t>(1791): Defending revolution against tyrannical rule</a:t>
            </a:r>
          </a:p>
          <a:p>
            <a:r>
              <a:rPr lang="en-US" altLang="zh-TW" sz="2800" dirty="0" smtClean="0">
                <a:solidFill>
                  <a:srgbClr val="00B050"/>
                </a:solidFill>
              </a:rPr>
              <a:t>Age of Reason </a:t>
            </a:r>
            <a:r>
              <a:rPr lang="en-US" altLang="zh-TW" sz="2800" dirty="0" smtClean="0"/>
              <a:t>(1794-1807): Attacking organized religion</a:t>
            </a: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68861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Thomas Paine’s Life</a:t>
            </a:r>
            <a:endParaRPr lang="zh-TW" altLang="en-US" sz="36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18140"/>
          <a:stretch/>
        </p:blipFill>
        <p:spPr>
          <a:xfrm>
            <a:off x="459576" y="2072640"/>
            <a:ext cx="6375728" cy="43146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79643" y="6387287"/>
            <a:ext cx="34035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TW" sz="1200" dirty="0"/>
              <a:t>http://historysheroes.e2bn.org/hero/minitimeline/81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37555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More About Paine</a:t>
            </a:r>
            <a:endParaRPr lang="zh-TW" altLang="en-US" sz="36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66" y="1956324"/>
            <a:ext cx="6553084" cy="4546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07985" y="6363899"/>
            <a:ext cx="25684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TW" sz="1200" dirty="0"/>
              <a:t>https://youtu.be/Dxdqdax4VbQ?t=100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67499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24" y="3351918"/>
            <a:ext cx="11029615" cy="1497507"/>
          </a:xfrm>
        </p:spPr>
        <p:txBody>
          <a:bodyPr/>
          <a:lstStyle/>
          <a:p>
            <a:r>
              <a:rPr lang="en-US" altLang="zh-TW" dirty="0" smtClean="0"/>
              <a:t>Activity: Five dollars for your dream</a:t>
            </a:r>
            <a:endParaRPr lang="zh-TW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603" t="31418" r="25460" b="9197"/>
          <a:stretch/>
        </p:blipFill>
        <p:spPr>
          <a:xfrm>
            <a:off x="7899187" y="827772"/>
            <a:ext cx="3834386" cy="261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23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Set up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6713688" cy="3678303"/>
          </a:xfrm>
        </p:spPr>
        <p:txBody>
          <a:bodyPr/>
          <a:lstStyle/>
          <a:p>
            <a:pPr marL="463360" indent="-457200">
              <a:buAutoNum type="arabicPeriod"/>
            </a:pPr>
            <a:r>
              <a:rPr lang="en-US" altLang="zh-TW" sz="3200" dirty="0"/>
              <a:t>The first person of each team will be the </a:t>
            </a:r>
            <a:r>
              <a:rPr lang="en-US" altLang="zh-TW" sz="3200" dirty="0">
                <a:solidFill>
                  <a:srgbClr val="00B050"/>
                </a:solidFill>
              </a:rPr>
              <a:t>interviewer</a:t>
            </a:r>
            <a:r>
              <a:rPr lang="en-US" altLang="zh-TW" sz="3200" dirty="0"/>
              <a:t>.</a:t>
            </a:r>
          </a:p>
          <a:p>
            <a:pPr marL="463360" indent="-457200">
              <a:buAutoNum type="arabicPeriod"/>
            </a:pPr>
            <a:r>
              <a:rPr lang="en-US" altLang="zh-TW" sz="3200" dirty="0"/>
              <a:t>The last person of each team will be the </a:t>
            </a:r>
            <a:r>
              <a:rPr lang="en-US" altLang="zh-TW" sz="3200" dirty="0">
                <a:solidFill>
                  <a:srgbClr val="00B050"/>
                </a:solidFill>
              </a:rPr>
              <a:t>cameraman</a:t>
            </a:r>
            <a:r>
              <a:rPr lang="en-US" altLang="zh-TW" sz="3200" dirty="0"/>
              <a:t>.</a:t>
            </a:r>
          </a:p>
          <a:p>
            <a:pPr marL="463360" indent="-457200">
              <a:buAutoNum type="arabicPeriod"/>
            </a:pPr>
            <a:r>
              <a:rPr lang="en-US" altLang="zh-TW" sz="3200" dirty="0"/>
              <a:t>The other persons of the team will be the </a:t>
            </a:r>
            <a:r>
              <a:rPr lang="en-US" altLang="zh-TW" sz="3200" dirty="0">
                <a:solidFill>
                  <a:srgbClr val="00B050"/>
                </a:solidFill>
              </a:rPr>
              <a:t>interviewees</a:t>
            </a:r>
            <a:r>
              <a:rPr lang="en-US" altLang="zh-TW" sz="3200" dirty="0"/>
              <a:t>.</a:t>
            </a:r>
          </a:p>
          <a:p>
            <a:endParaRPr lang="zh-TW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563" y="3238843"/>
            <a:ext cx="4065411" cy="30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91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Rules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6713688" cy="3678303"/>
          </a:xfrm>
        </p:spPr>
        <p:txBody>
          <a:bodyPr/>
          <a:lstStyle/>
          <a:p>
            <a:pPr marL="463360" indent="-457200">
              <a:buAutoNum type="arabicPeriod"/>
            </a:pPr>
            <a:r>
              <a:rPr lang="en-US" altLang="zh-TW" sz="3200" dirty="0" smtClean="0"/>
              <a:t>Each group will get </a:t>
            </a:r>
            <a:r>
              <a:rPr lang="en-US" altLang="zh-TW" sz="3200" dirty="0" smtClean="0">
                <a:solidFill>
                  <a:srgbClr val="00B0F0"/>
                </a:solidFill>
              </a:rPr>
              <a:t>a set of 9 cards</a:t>
            </a:r>
            <a:r>
              <a:rPr lang="en-US" altLang="zh-TW" sz="3200" dirty="0" smtClean="0"/>
              <a:t>.</a:t>
            </a:r>
          </a:p>
          <a:p>
            <a:pPr marL="463360" indent="-457200">
              <a:buAutoNum type="arabicPeriod"/>
            </a:pPr>
            <a:r>
              <a:rPr lang="en-US" altLang="zh-TW" sz="3200" dirty="0" smtClean="0"/>
              <a:t>Each interviewee has 5 dollars to buy </a:t>
            </a:r>
            <a:r>
              <a:rPr lang="en-US" altLang="zh-TW" sz="3200" dirty="0" smtClean="0">
                <a:solidFill>
                  <a:srgbClr val="00B0F0"/>
                </a:solidFill>
              </a:rPr>
              <a:t>a combination of goals</a:t>
            </a:r>
            <a:r>
              <a:rPr lang="en-US" altLang="zh-TW" sz="3200" dirty="0" smtClean="0"/>
              <a:t> for your life.</a:t>
            </a:r>
          </a:p>
          <a:p>
            <a:pPr marL="6160" indent="0">
              <a:buNone/>
            </a:pPr>
            <a:endParaRPr lang="zh-TW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603" t="31418" r="25460" b="9197"/>
          <a:stretch/>
        </p:blipFill>
        <p:spPr>
          <a:xfrm>
            <a:off x="7976189" y="3840479"/>
            <a:ext cx="3834386" cy="261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12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How to play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6713688" cy="3678303"/>
          </a:xfrm>
        </p:spPr>
        <p:txBody>
          <a:bodyPr>
            <a:normAutofit lnSpcReduction="10000"/>
          </a:bodyPr>
          <a:lstStyle/>
          <a:p>
            <a:pPr marL="463360" indent="-457200">
              <a:buAutoNum type="arabicPeriod"/>
            </a:pPr>
            <a:r>
              <a:rPr lang="en-US" altLang="zh-TW" sz="3200" dirty="0"/>
              <a:t>The interviewer should know </a:t>
            </a:r>
            <a:r>
              <a:rPr lang="en-US" altLang="zh-TW" sz="3200" dirty="0">
                <a:solidFill>
                  <a:srgbClr val="7030A0"/>
                </a:solidFill>
              </a:rPr>
              <a:t>why the interviewee </a:t>
            </a:r>
            <a:r>
              <a:rPr lang="en-US" altLang="zh-TW" sz="3200" dirty="0" smtClean="0">
                <a:solidFill>
                  <a:srgbClr val="7030A0"/>
                </a:solidFill>
              </a:rPr>
              <a:t>chooses one</a:t>
            </a:r>
            <a:r>
              <a:rPr lang="zh-TW" altLang="en-US" sz="3200" dirty="0" smtClean="0">
                <a:solidFill>
                  <a:srgbClr val="7030A0"/>
                </a:solidFill>
              </a:rPr>
              <a:t> </a:t>
            </a:r>
            <a:r>
              <a:rPr lang="en-US" altLang="zh-TW" sz="3200" dirty="0" smtClean="0">
                <a:solidFill>
                  <a:srgbClr val="7030A0"/>
                </a:solidFill>
              </a:rPr>
              <a:t>goal </a:t>
            </a:r>
            <a:r>
              <a:rPr lang="en-US" altLang="zh-TW" sz="3200" dirty="0">
                <a:solidFill>
                  <a:srgbClr val="7030A0"/>
                </a:solidFill>
              </a:rPr>
              <a:t>instead of another</a:t>
            </a:r>
            <a:r>
              <a:rPr lang="en-US" altLang="zh-TW" sz="3200" dirty="0"/>
              <a:t>.</a:t>
            </a:r>
          </a:p>
          <a:p>
            <a:pPr marL="463360" indent="-457200">
              <a:buAutoNum type="arabicPeriod"/>
            </a:pPr>
            <a:r>
              <a:rPr lang="en-US" altLang="zh-TW" sz="3200" dirty="0"/>
              <a:t>The cameraman should </a:t>
            </a:r>
            <a:r>
              <a:rPr lang="en-US" altLang="zh-TW" sz="3200" dirty="0">
                <a:solidFill>
                  <a:srgbClr val="7030A0"/>
                </a:solidFill>
              </a:rPr>
              <a:t>film or take a photo</a:t>
            </a:r>
            <a:r>
              <a:rPr lang="en-US" altLang="zh-TW" sz="3200" dirty="0"/>
              <a:t> of the choices.</a:t>
            </a:r>
          </a:p>
          <a:p>
            <a:pPr marL="463360" indent="-457200">
              <a:buAutoNum type="arabicPeriod"/>
            </a:pPr>
            <a:r>
              <a:rPr lang="en-US" altLang="zh-TW" sz="3200" dirty="0"/>
              <a:t>After the two interviews, </a:t>
            </a:r>
            <a:r>
              <a:rPr lang="en-US" altLang="zh-TW" sz="3200" dirty="0">
                <a:solidFill>
                  <a:srgbClr val="7030A0"/>
                </a:solidFill>
              </a:rPr>
              <a:t>add up the points</a:t>
            </a:r>
            <a:r>
              <a:rPr lang="en-US" altLang="zh-TW" sz="3200" dirty="0"/>
              <a:t> of your group.</a:t>
            </a:r>
          </a:p>
          <a:p>
            <a:pPr marL="6160" indent="0">
              <a:buNone/>
            </a:pPr>
            <a:endParaRPr lang="zh-TW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708" y="3827746"/>
            <a:ext cx="3888739" cy="258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50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Plan for today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Quiz: Taylor and Edwards</a:t>
            </a:r>
          </a:p>
          <a:p>
            <a:r>
              <a:rPr lang="en-US" altLang="zh-TW" sz="2800" dirty="0" smtClean="0"/>
              <a:t>Peer Teaching: Franklin and Paine</a:t>
            </a:r>
          </a:p>
          <a:p>
            <a:r>
              <a:rPr lang="en-US" altLang="zh-TW" sz="2800" dirty="0" smtClean="0"/>
              <a:t>Activity: Five dollar for your dream</a:t>
            </a:r>
          </a:p>
          <a:p>
            <a:r>
              <a:rPr lang="en-US" altLang="zh-TW" sz="2800" dirty="0" smtClean="0"/>
              <a:t>Lecture: Divinity School 101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77798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58359"/>
              </p:ext>
            </p:extLst>
          </p:nvPr>
        </p:nvGraphicFramePr>
        <p:xfrm>
          <a:off x="731520" y="790236"/>
          <a:ext cx="10761045" cy="5620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7015">
                  <a:extLst>
                    <a:ext uri="{9D8B030D-6E8A-4147-A177-3AD203B41FA5}">
                      <a16:colId xmlns:a16="http://schemas.microsoft.com/office/drawing/2014/main" val="2777722730"/>
                    </a:ext>
                  </a:extLst>
                </a:gridCol>
                <a:gridCol w="3587015">
                  <a:extLst>
                    <a:ext uri="{9D8B030D-6E8A-4147-A177-3AD203B41FA5}">
                      <a16:colId xmlns:a16="http://schemas.microsoft.com/office/drawing/2014/main" val="2357060752"/>
                    </a:ext>
                  </a:extLst>
                </a:gridCol>
                <a:gridCol w="3587015">
                  <a:extLst>
                    <a:ext uri="{9D8B030D-6E8A-4147-A177-3AD203B41FA5}">
                      <a16:colId xmlns:a16="http://schemas.microsoft.com/office/drawing/2014/main" val="2584735384"/>
                    </a:ext>
                  </a:extLst>
                </a:gridCol>
              </a:tblGrid>
              <a:tr h="562019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Dreams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Worth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Total in Your Group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262186"/>
                  </a:ext>
                </a:extLst>
              </a:tr>
              <a:tr h="56201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MONEY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010795"/>
                  </a:ext>
                </a:extLst>
              </a:tr>
              <a:tr h="56201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HEALTH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359775"/>
                  </a:ext>
                </a:extLst>
              </a:tr>
              <a:tr h="56201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FAMILY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5932"/>
                  </a:ext>
                </a:extLst>
              </a:tr>
              <a:tr h="56201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FRIENDS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405491"/>
                  </a:ext>
                </a:extLst>
              </a:tr>
              <a:tr h="56201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JOB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979084"/>
                  </a:ext>
                </a:extLst>
              </a:tr>
              <a:tr h="56201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RESPECT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257911"/>
                  </a:ext>
                </a:extLst>
              </a:tr>
              <a:tr h="56201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FUN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805559"/>
                  </a:ext>
                </a:extLst>
              </a:tr>
              <a:tr h="56201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LOVE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212510"/>
                  </a:ext>
                </a:extLst>
              </a:tr>
              <a:tr h="56201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LEARNING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562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166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Where is faith?</a:t>
            </a:r>
            <a:endParaRPr lang="zh-TW" alt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6713688" cy="3678303"/>
          </a:xfrm>
        </p:spPr>
        <p:txBody>
          <a:bodyPr>
            <a:normAutofit/>
          </a:bodyPr>
          <a:lstStyle/>
          <a:p>
            <a:pPr marL="463360" indent="-457200">
              <a:buAutoNum type="arabicPeriod"/>
            </a:pPr>
            <a:r>
              <a:rPr lang="en-US" altLang="zh-TW" sz="3200" dirty="0" smtClean="0"/>
              <a:t>This time, we add a new goal in life: </a:t>
            </a:r>
            <a:r>
              <a:rPr lang="en-US" altLang="zh-TW" sz="3200" dirty="0" smtClean="0">
                <a:solidFill>
                  <a:srgbClr val="FF0000"/>
                </a:solidFill>
              </a:rPr>
              <a:t>“Faith,” which is worth 1 dollar</a:t>
            </a:r>
            <a:endParaRPr lang="en-US" altLang="zh-TW" sz="3200" dirty="0">
              <a:solidFill>
                <a:srgbClr val="FF0000"/>
              </a:solidFill>
            </a:endParaRPr>
          </a:p>
          <a:p>
            <a:pPr marL="463360" indent="-457200">
              <a:buAutoNum type="arabicPeriod"/>
            </a:pPr>
            <a:r>
              <a:rPr lang="en-US" altLang="zh-TW" sz="3200" dirty="0" smtClean="0"/>
              <a:t>The interviewees will now consider </a:t>
            </a:r>
            <a:r>
              <a:rPr lang="en-US" altLang="zh-TW" sz="3200" dirty="0" smtClean="0">
                <a:solidFill>
                  <a:srgbClr val="FF0000"/>
                </a:solidFill>
              </a:rPr>
              <a:t>whether to choose “Faith” as a goal</a:t>
            </a:r>
            <a:endParaRPr lang="en-US" altLang="zh-TW" sz="3200" dirty="0">
              <a:solidFill>
                <a:srgbClr val="FF0000"/>
              </a:solidFill>
            </a:endParaRPr>
          </a:p>
          <a:p>
            <a:pPr marL="463360" indent="-457200">
              <a:buAutoNum type="arabicPeriod"/>
            </a:pPr>
            <a:r>
              <a:rPr lang="en-US" altLang="zh-TW" sz="3200" dirty="0" smtClean="0"/>
              <a:t>The interviewers should know </a:t>
            </a:r>
            <a:r>
              <a:rPr lang="en-US" altLang="zh-TW" sz="3200" dirty="0" smtClean="0">
                <a:solidFill>
                  <a:srgbClr val="FF0000"/>
                </a:solidFill>
              </a:rPr>
              <a:t>why “Faith” plays a part or no part.</a:t>
            </a:r>
            <a:endParaRPr lang="en-US" altLang="zh-TW" sz="3200" dirty="0">
              <a:solidFill>
                <a:srgbClr val="FF0000"/>
              </a:solidFill>
            </a:endParaRPr>
          </a:p>
          <a:p>
            <a:pPr marL="6160" indent="0">
              <a:buNone/>
            </a:pPr>
            <a:endParaRPr lang="zh-TW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759" y="3393562"/>
            <a:ext cx="4299171" cy="3035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25932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24" y="3351918"/>
            <a:ext cx="11029615" cy="1497507"/>
          </a:xfrm>
        </p:spPr>
        <p:txBody>
          <a:bodyPr/>
          <a:lstStyle/>
          <a:p>
            <a:r>
              <a:rPr lang="en-US" altLang="zh-TW" dirty="0" smtClean="0"/>
              <a:t>Lecture: Divinity School 101</a:t>
            </a:r>
            <a:endParaRPr lang="zh-TW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006" y="878412"/>
            <a:ext cx="3298007" cy="247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79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Warming up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7"/>
            <a:ext cx="6713688" cy="776064"/>
          </a:xfrm>
        </p:spPr>
        <p:txBody>
          <a:bodyPr>
            <a:normAutofit/>
          </a:bodyPr>
          <a:lstStyle/>
          <a:p>
            <a:pPr marL="6160" indent="0">
              <a:buNone/>
            </a:pPr>
            <a:r>
              <a:rPr lang="en-US" altLang="zh-TW" sz="3200" dirty="0" smtClean="0"/>
              <a:t>1.  Biblical Inerrancy</a:t>
            </a:r>
            <a:endParaRPr lang="en-US" altLang="zh-TW" sz="3200" dirty="0"/>
          </a:p>
          <a:p>
            <a:pPr marL="6160" indent="0">
              <a:buNone/>
            </a:pPr>
            <a:endParaRPr lang="zh-TW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23" y="2956561"/>
            <a:ext cx="10814485" cy="341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8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Warming up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7"/>
            <a:ext cx="6713688" cy="776064"/>
          </a:xfrm>
        </p:spPr>
        <p:txBody>
          <a:bodyPr>
            <a:normAutofit/>
          </a:bodyPr>
          <a:lstStyle/>
          <a:p>
            <a:pPr marL="6160" indent="0">
              <a:buNone/>
            </a:pPr>
            <a:r>
              <a:rPr lang="en-US" altLang="zh-TW" sz="3200" dirty="0" smtClean="0"/>
              <a:t>2.  Immaculate Conception</a:t>
            </a:r>
            <a:endParaRPr lang="en-US" altLang="zh-TW" sz="3200" dirty="0"/>
          </a:p>
          <a:p>
            <a:pPr marL="6160" indent="0">
              <a:buNone/>
            </a:pPr>
            <a:endParaRPr lang="zh-TW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820888" y="2875279"/>
            <a:ext cx="107899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2600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When also I am told that a woman, called the Virgin Mary, said, or gave out, that she was with child without any cohabitation with a man, and that her betrothed husband, Joseph, said that an angel told him so, I have a right to believe them or not: such a circumstance required a much stronger evidence than their bare word for it: but we have not even this; for neither Joseph nor Mary wrote any such matter themselves. It is only reported by others that they said so. It is hearsay upon hearsay, and I do not chose to rest my belief upon such evidence.</a:t>
            </a:r>
            <a:endParaRPr lang="zh-TW" altLang="zh-TW" sz="26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388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Exercise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7953208" cy="3945983"/>
          </a:xfrm>
        </p:spPr>
        <p:txBody>
          <a:bodyPr>
            <a:normAutofit/>
          </a:bodyPr>
          <a:lstStyle/>
          <a:p>
            <a:pPr marL="6160" indent="0">
              <a:buNone/>
            </a:pPr>
            <a:r>
              <a:rPr lang="en-US" altLang="zh-TW" sz="3200" dirty="0" smtClean="0"/>
              <a:t>Read the Bible like Thomas Paine (and Franklin)</a:t>
            </a:r>
          </a:p>
          <a:p>
            <a:pPr marL="520510" indent="-514350">
              <a:buFont typeface="+mj-lt"/>
              <a:buAutoNum type="arabicPeriod"/>
            </a:pPr>
            <a:r>
              <a:rPr lang="en-US" altLang="zh-TW" sz="3200" dirty="0" smtClean="0"/>
              <a:t>You will be divided into 2 groups</a:t>
            </a:r>
          </a:p>
          <a:p>
            <a:pPr marL="520510" indent="-514350">
              <a:buFont typeface="+mj-lt"/>
              <a:buAutoNum type="arabicPeriod"/>
            </a:pPr>
            <a:r>
              <a:rPr lang="en-US" altLang="zh-TW" sz="3200" dirty="0" smtClean="0"/>
              <a:t>Group One will read Genesis 1</a:t>
            </a:r>
          </a:p>
          <a:p>
            <a:pPr marL="520510" indent="-514350">
              <a:buFont typeface="+mj-lt"/>
              <a:buAutoNum type="arabicPeriod"/>
            </a:pPr>
            <a:r>
              <a:rPr lang="en-US" altLang="zh-TW" sz="3200" dirty="0" smtClean="0"/>
              <a:t>Group Two will read Genesis 2</a:t>
            </a:r>
          </a:p>
          <a:p>
            <a:pPr marL="520510" indent="-514350">
              <a:buFont typeface="+mj-lt"/>
              <a:buAutoNum type="arabicPeriod"/>
            </a:pPr>
            <a:r>
              <a:rPr lang="en-US" altLang="zh-TW" sz="3200" dirty="0" smtClean="0"/>
              <a:t>Make a chart of what happens on each day and compare with the other group</a:t>
            </a:r>
            <a:endParaRPr lang="en-US" altLang="zh-TW" sz="3200" dirty="0"/>
          </a:p>
          <a:p>
            <a:pPr marL="616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1476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Learn from the scholar</a:t>
            </a:r>
            <a:endParaRPr lang="zh-TW" altLang="en-US" sz="36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2092870"/>
            <a:ext cx="8892408" cy="4023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1192" y="619868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zh-TW" sz="1200" dirty="0"/>
              <a:t>https://divinity.yale.edu/faculty-and-research/yds-faculty/joel-s-baden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2116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Quiz</a:t>
            </a:r>
            <a:endParaRPr lang="zh-TW" alt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0" y="1978081"/>
            <a:ext cx="2285501" cy="46029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5343" r="33759" b="7116"/>
          <a:stretch/>
        </p:blipFill>
        <p:spPr>
          <a:xfrm>
            <a:off x="3645628" y="1867709"/>
            <a:ext cx="5320276" cy="4602967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4610100" y="2508201"/>
            <a:ext cx="2971800" cy="1380066"/>
          </a:xfrm>
          <a:prstGeom prst="donut">
            <a:avLst>
              <a:gd name="adj" fmla="val 34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20521246">
            <a:off x="2306800" y="3645534"/>
            <a:ext cx="2334452" cy="1674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86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Quiz</a:t>
            </a:r>
            <a:endParaRPr lang="zh-TW" alt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9" y="1861238"/>
            <a:ext cx="2600604" cy="4854700"/>
          </a:xfrm>
        </p:spPr>
      </p:pic>
      <p:sp>
        <p:nvSpPr>
          <p:cNvPr id="6" name="Oval Callout 5"/>
          <p:cNvSpPr/>
          <p:nvPr/>
        </p:nvSpPr>
        <p:spPr>
          <a:xfrm>
            <a:off x="3249669" y="1715956"/>
            <a:ext cx="5132331" cy="2886509"/>
          </a:xfrm>
          <a:prstGeom prst="wedgeEllipseCallout">
            <a:avLst>
              <a:gd name="adj1" fmla="val -61720"/>
              <a:gd name="adj2" fmla="val 3668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 smtClean="0">
                <a:solidFill>
                  <a:schemeClr val="accent3">
                    <a:lumMod val="50000"/>
                  </a:schemeClr>
                </a:solidFill>
              </a:rPr>
              <a:t>Put your student ID number here</a:t>
            </a:r>
          </a:p>
        </p:txBody>
      </p:sp>
      <p:sp>
        <p:nvSpPr>
          <p:cNvPr id="3" name="Rectangle 2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altLang="zh-TW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062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29" y="569278"/>
            <a:ext cx="9867900" cy="1143000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Quiz</a:t>
            </a:r>
            <a:endParaRPr lang="zh-TW" alt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197" b="12469"/>
          <a:stretch/>
        </p:blipFill>
        <p:spPr>
          <a:xfrm>
            <a:off x="979827" y="2020888"/>
            <a:ext cx="10371664" cy="427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8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24" y="3351918"/>
            <a:ext cx="11029615" cy="1497507"/>
          </a:xfrm>
        </p:spPr>
        <p:txBody>
          <a:bodyPr/>
          <a:lstStyle/>
          <a:p>
            <a:r>
              <a:rPr lang="en-US" altLang="zh-TW" dirty="0" smtClean="0"/>
              <a:t>Peer teaching: Franklin and Paine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270" y="3030953"/>
            <a:ext cx="1672675" cy="1981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1831"/>
          <a:stretch/>
        </p:blipFill>
        <p:spPr>
          <a:xfrm>
            <a:off x="10041270" y="884865"/>
            <a:ext cx="1672675" cy="198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8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Round 1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6713688" cy="3678303"/>
          </a:xfrm>
        </p:spPr>
        <p:txBody>
          <a:bodyPr/>
          <a:lstStyle/>
          <a:p>
            <a:r>
              <a:rPr lang="en-US" altLang="zh-TW" sz="3200" dirty="0"/>
              <a:t>Get together with students who </a:t>
            </a:r>
            <a:r>
              <a:rPr lang="en-US" altLang="zh-TW" sz="3200" dirty="0">
                <a:solidFill>
                  <a:srgbClr val="FF0000"/>
                </a:solidFill>
              </a:rPr>
              <a:t>read the same excerpt (2-3 people in a group)</a:t>
            </a:r>
            <a:r>
              <a:rPr lang="en-US" altLang="zh-TW" sz="3200" dirty="0"/>
              <a:t>. </a:t>
            </a:r>
          </a:p>
          <a:p>
            <a:r>
              <a:rPr lang="en-US" altLang="zh-TW" sz="3200" dirty="0"/>
              <a:t>Share notes, communicate ideas, ask questions.</a:t>
            </a:r>
            <a:endParaRPr lang="zh-TW" altLang="en-US" sz="3200" dirty="0"/>
          </a:p>
          <a:p>
            <a:endParaRPr lang="zh-TW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513" y="3830320"/>
            <a:ext cx="3523295" cy="239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79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Round 2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05624"/>
            <a:ext cx="9554209" cy="4191428"/>
          </a:xfrm>
        </p:spPr>
        <p:txBody>
          <a:bodyPr>
            <a:noAutofit/>
          </a:bodyPr>
          <a:lstStyle/>
          <a:p>
            <a:r>
              <a:rPr lang="en-US" altLang="zh-TW" sz="3200" dirty="0"/>
              <a:t>Exchange group members.</a:t>
            </a:r>
          </a:p>
          <a:p>
            <a:r>
              <a:rPr lang="en-US" altLang="zh-TW" sz="3200" dirty="0"/>
              <a:t>Follow the steps:</a:t>
            </a:r>
          </a:p>
          <a:p>
            <a:pPr>
              <a:buFont typeface="+mj-lt"/>
              <a:buAutoNum type="arabicParenR"/>
            </a:pPr>
            <a:r>
              <a:rPr lang="en-US" altLang="zh-TW" sz="3200" dirty="0">
                <a:solidFill>
                  <a:srgbClr val="00B050"/>
                </a:solidFill>
              </a:rPr>
              <a:t> Team A</a:t>
            </a:r>
            <a:r>
              <a:rPr lang="en-US" altLang="zh-TW" sz="3200" dirty="0"/>
              <a:t> starts by stating the main point of the reading and offer examples from the notes.</a:t>
            </a:r>
          </a:p>
          <a:p>
            <a:pPr>
              <a:buFont typeface="+mj-lt"/>
              <a:buAutoNum type="arabicParenR"/>
            </a:pPr>
            <a:r>
              <a:rPr lang="en-US" altLang="zh-TW" sz="3200" dirty="0"/>
              <a:t> </a:t>
            </a:r>
            <a:r>
              <a:rPr lang="en-US" altLang="zh-TW" sz="3200" dirty="0">
                <a:solidFill>
                  <a:srgbClr val="C89800"/>
                </a:solidFill>
              </a:rPr>
              <a:t>Team B</a:t>
            </a:r>
            <a:r>
              <a:rPr lang="en-US" altLang="zh-TW" sz="3200" dirty="0"/>
              <a:t> takes notes, ask questions, and tries to give a summary of </a:t>
            </a:r>
            <a:r>
              <a:rPr lang="en-US" altLang="zh-TW" sz="3200" dirty="0">
                <a:solidFill>
                  <a:srgbClr val="00B050"/>
                </a:solidFill>
              </a:rPr>
              <a:t>Team A</a:t>
            </a:r>
            <a:r>
              <a:rPr lang="en-US" altLang="zh-TW" sz="3200" dirty="0"/>
              <a:t>’s presentation.</a:t>
            </a:r>
          </a:p>
          <a:p>
            <a:pPr>
              <a:buFont typeface="+mj-lt"/>
              <a:buAutoNum type="arabicParenR"/>
            </a:pPr>
            <a:r>
              <a:rPr lang="en-US" altLang="zh-TW" sz="3200" dirty="0"/>
              <a:t> </a:t>
            </a:r>
            <a:r>
              <a:rPr lang="en-US" altLang="zh-TW" sz="3200" dirty="0">
                <a:solidFill>
                  <a:srgbClr val="C89800"/>
                </a:solidFill>
              </a:rPr>
              <a:t>Team B</a:t>
            </a:r>
            <a:r>
              <a:rPr lang="en-US" altLang="zh-TW" sz="3200" dirty="0"/>
              <a:t> repeats step one. </a:t>
            </a:r>
            <a:endParaRPr lang="zh-TW" altLang="en-US" sz="3200" dirty="0"/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97184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Round 3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05624"/>
            <a:ext cx="9554209" cy="4191428"/>
          </a:xfrm>
        </p:spPr>
        <p:txBody>
          <a:bodyPr>
            <a:noAutofit/>
          </a:bodyPr>
          <a:lstStyle/>
          <a:p>
            <a:r>
              <a:rPr lang="en-US" altLang="zh-TW" sz="3200" dirty="0"/>
              <a:t>Each group will go to Google document to share </a:t>
            </a:r>
            <a:r>
              <a:rPr lang="en-US" altLang="zh-TW" sz="3200" dirty="0">
                <a:solidFill>
                  <a:srgbClr val="FF0000"/>
                </a:solidFill>
              </a:rPr>
              <a:t>four</a:t>
            </a:r>
            <a:r>
              <a:rPr lang="en-US" altLang="zh-TW" sz="3200" dirty="0"/>
              <a:t> things:</a:t>
            </a:r>
          </a:p>
          <a:p>
            <a:pPr>
              <a:buFont typeface="+mj-lt"/>
              <a:buAutoNum type="alphaUcPeriod"/>
            </a:pPr>
            <a:r>
              <a:rPr lang="en-US" altLang="zh-TW" sz="3200" dirty="0"/>
              <a:t> One </a:t>
            </a:r>
            <a:r>
              <a:rPr lang="en-US" altLang="zh-TW" sz="3200" dirty="0">
                <a:solidFill>
                  <a:srgbClr val="7030A0"/>
                </a:solidFill>
              </a:rPr>
              <a:t>similarity</a:t>
            </a:r>
            <a:r>
              <a:rPr lang="en-US" altLang="zh-TW" sz="3200" dirty="0"/>
              <a:t> between the two readings</a:t>
            </a:r>
          </a:p>
          <a:p>
            <a:pPr>
              <a:buFont typeface="+mj-lt"/>
              <a:buAutoNum type="alphaUcPeriod"/>
            </a:pPr>
            <a:r>
              <a:rPr lang="en-US" altLang="zh-TW" sz="3200" dirty="0"/>
              <a:t> One </a:t>
            </a:r>
            <a:r>
              <a:rPr lang="en-US" altLang="zh-TW" sz="3200" dirty="0">
                <a:solidFill>
                  <a:srgbClr val="7030A0"/>
                </a:solidFill>
              </a:rPr>
              <a:t>difference</a:t>
            </a:r>
            <a:r>
              <a:rPr lang="en-US" altLang="zh-TW" sz="3200" dirty="0"/>
              <a:t> between the two readings</a:t>
            </a:r>
          </a:p>
          <a:p>
            <a:pPr>
              <a:buFont typeface="+mj-lt"/>
              <a:buAutoNum type="alphaUcPeriod"/>
            </a:pPr>
            <a:r>
              <a:rPr lang="en-US" altLang="zh-TW" sz="3200" dirty="0"/>
              <a:t> One interesting </a:t>
            </a:r>
            <a:r>
              <a:rPr lang="en-US" altLang="zh-TW" sz="3200" dirty="0">
                <a:solidFill>
                  <a:srgbClr val="7030A0"/>
                </a:solidFill>
              </a:rPr>
              <a:t>observation/fact</a:t>
            </a:r>
          </a:p>
          <a:p>
            <a:pPr>
              <a:buFont typeface="+mj-lt"/>
              <a:buAutoNum type="alphaUcPeriod"/>
            </a:pPr>
            <a:r>
              <a:rPr lang="en-US" altLang="zh-TW" sz="3200" dirty="0"/>
              <a:t> One </a:t>
            </a:r>
            <a:r>
              <a:rPr lang="en-US" altLang="zh-TW" sz="3200" dirty="0">
                <a:solidFill>
                  <a:srgbClr val="7030A0"/>
                </a:solidFill>
              </a:rPr>
              <a:t>question </a:t>
            </a:r>
            <a:r>
              <a:rPr lang="en-US" altLang="zh-TW" sz="3200" dirty="0">
                <a:solidFill>
                  <a:schemeClr val="tx1"/>
                </a:solidFill>
              </a:rPr>
              <a:t>that bothers </a:t>
            </a:r>
            <a:r>
              <a:rPr lang="en-US" altLang="zh-TW" sz="3200" dirty="0" smtClean="0">
                <a:solidFill>
                  <a:schemeClr val="tx1"/>
                </a:solidFill>
              </a:rPr>
              <a:t>you</a:t>
            </a:r>
            <a:endParaRPr lang="zh-TW" altLang="en-US" sz="32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349" y="3088907"/>
            <a:ext cx="3651113" cy="365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2093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112</TotalTime>
  <Words>632</Words>
  <Application>Microsoft Office PowerPoint</Application>
  <PresentationFormat>Widescreen</PresentationFormat>
  <Paragraphs>94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微軟正黑體</vt:lpstr>
      <vt:lpstr>新細明體</vt:lpstr>
      <vt:lpstr>Calibri</vt:lpstr>
      <vt:lpstr>Gill Sans MT</vt:lpstr>
      <vt:lpstr>Times New Roman</vt:lpstr>
      <vt:lpstr>Wingdings 2</vt:lpstr>
      <vt:lpstr>Dividend</vt:lpstr>
      <vt:lpstr>What is Franklin’s/Paine’s  attitude towards religion?</vt:lpstr>
      <vt:lpstr>Plan for today</vt:lpstr>
      <vt:lpstr>Quiz</vt:lpstr>
      <vt:lpstr>Quiz</vt:lpstr>
      <vt:lpstr>Quiz</vt:lpstr>
      <vt:lpstr>Peer teaching: Franklin and Paine</vt:lpstr>
      <vt:lpstr>Round 1</vt:lpstr>
      <vt:lpstr>Round 2</vt:lpstr>
      <vt:lpstr>Round 3</vt:lpstr>
      <vt:lpstr>Benjamin Franklin’s AUTOBIOGRAPHY</vt:lpstr>
      <vt:lpstr>Benjamin Franklin’s Life</vt:lpstr>
      <vt:lpstr>The Library company of Philadelphia</vt:lpstr>
      <vt:lpstr>Thomas Paine’s Age of Reason</vt:lpstr>
      <vt:lpstr>Thomas Paine’s Life</vt:lpstr>
      <vt:lpstr>More About Paine</vt:lpstr>
      <vt:lpstr>Activity: Five dollars for your dream</vt:lpstr>
      <vt:lpstr>Set up</vt:lpstr>
      <vt:lpstr>Rules</vt:lpstr>
      <vt:lpstr>How to play</vt:lpstr>
      <vt:lpstr>PowerPoint Presentation</vt:lpstr>
      <vt:lpstr>Where is faith?</vt:lpstr>
      <vt:lpstr>Lecture: Divinity School 101</vt:lpstr>
      <vt:lpstr>Warming up</vt:lpstr>
      <vt:lpstr>Warming up</vt:lpstr>
      <vt:lpstr>Exercise</vt:lpstr>
      <vt:lpstr>Learn from the scholar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Franklin’s/Paine’s  attitude towards religion?</dc:title>
  <dc:creator>Roger Liu</dc:creator>
  <cp:lastModifiedBy>Roger Liu</cp:lastModifiedBy>
  <cp:revision>12</cp:revision>
  <dcterms:created xsi:type="dcterms:W3CDTF">2020-11-02T03:38:18Z</dcterms:created>
  <dcterms:modified xsi:type="dcterms:W3CDTF">2020-11-02T05:30:36Z</dcterms:modified>
</cp:coreProperties>
</file>