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58" r:id="rId12"/>
    <p:sldId id="263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BHQbu5rbdQ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6000" cap="none" dirty="0" smtClean="0"/>
              <a:t>How do Male </a:t>
            </a:r>
            <a:r>
              <a:rPr lang="en-US" altLang="zh-TW" sz="6000" cap="none" dirty="0"/>
              <a:t>W</a:t>
            </a:r>
            <a:r>
              <a:rPr lang="en-US" altLang="zh-TW" sz="6000" cap="none" dirty="0" smtClean="0"/>
              <a:t>riters </a:t>
            </a:r>
            <a:r>
              <a:rPr lang="en-US" altLang="zh-TW" sz="6000" cap="none" dirty="0"/>
              <a:t>P</a:t>
            </a:r>
            <a:r>
              <a:rPr lang="en-US" altLang="zh-TW" sz="6000" cap="none" dirty="0" smtClean="0"/>
              <a:t>ortray </a:t>
            </a:r>
            <a:br>
              <a:rPr lang="en-US" altLang="zh-TW" sz="6000" cap="none" dirty="0" smtClean="0"/>
            </a:br>
            <a:r>
              <a:rPr lang="en-US" altLang="zh-TW" sz="6000" cap="none" dirty="0" smtClean="0"/>
              <a:t>Female </a:t>
            </a:r>
            <a:r>
              <a:rPr lang="en-US" altLang="zh-TW" sz="6000" cap="none" dirty="0"/>
              <a:t>C</a:t>
            </a:r>
            <a:r>
              <a:rPr lang="en-US" altLang="zh-TW" sz="6000" cap="none" dirty="0" smtClean="0"/>
              <a:t>haracters?</a:t>
            </a:r>
            <a:endParaRPr lang="zh-TW" altLang="en-US" sz="6600" cap="none" dirty="0"/>
          </a:p>
        </p:txBody>
      </p:sp>
    </p:spTree>
    <p:extLst>
      <p:ext uri="{BB962C8B-B14F-4D97-AF65-F5344CB8AC3E}">
        <p14:creationId xmlns:p14="http://schemas.microsoft.com/office/powerpoint/2010/main" val="386130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709" y="284798"/>
            <a:ext cx="9867900" cy="1143000"/>
          </a:xfrm>
        </p:spPr>
        <p:txBody>
          <a:bodyPr>
            <a:normAutofit/>
          </a:bodyPr>
          <a:lstStyle/>
          <a:p>
            <a:r>
              <a:rPr lang="en-US" altLang="zh-TW" sz="3600" dirty="0" smtClean="0"/>
              <a:t>Quiz</a:t>
            </a:r>
            <a:endParaRPr lang="zh-TW" alt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197" b="12469"/>
          <a:stretch/>
        </p:blipFill>
        <p:spPr>
          <a:xfrm>
            <a:off x="979827" y="1684421"/>
            <a:ext cx="10371664" cy="46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Power of Sympathy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5821680" cy="3931920"/>
          </a:xfrm>
        </p:spPr>
        <p:txBody>
          <a:bodyPr>
            <a:normAutofit/>
          </a:bodyPr>
          <a:lstStyle/>
          <a:p>
            <a:r>
              <a:rPr lang="en-US" altLang="zh-TW" sz="3000" dirty="0" smtClean="0"/>
              <a:t>William Hill Brown (1765-1793)</a:t>
            </a:r>
          </a:p>
          <a:p>
            <a:r>
              <a:rPr lang="en-US" altLang="zh-TW" sz="3000" dirty="0" smtClean="0"/>
              <a:t>Epistolary novel (=letters)</a:t>
            </a:r>
          </a:p>
          <a:p>
            <a:r>
              <a:rPr lang="en-US" altLang="zh-TW" sz="3000" dirty="0" smtClean="0"/>
              <a:t>Didactic purpose (=warning)</a:t>
            </a:r>
          </a:p>
          <a:p>
            <a:r>
              <a:rPr lang="en-US" altLang="zh-TW" sz="3000" dirty="0" smtClean="0"/>
              <a:t>Paternalism </a:t>
            </a:r>
          </a:p>
          <a:p>
            <a:pPr marL="0" indent="0">
              <a:buNone/>
            </a:pPr>
            <a:endParaRPr lang="en-US" altLang="zh-TW" sz="3000" dirty="0" smtClean="0"/>
          </a:p>
          <a:p>
            <a:r>
              <a:rPr lang="en-US" altLang="zh-TW" sz="3000" dirty="0" smtClean="0">
                <a:solidFill>
                  <a:srgbClr val="0070C0"/>
                </a:solidFill>
              </a:rPr>
              <a:t>Is Harriot a character of agency?</a:t>
            </a:r>
            <a:endParaRPr lang="zh-TW" altLang="en-US" sz="3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200" y="1439140"/>
            <a:ext cx="2819400" cy="48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“The Birth-Mark”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6912543" cy="3931920"/>
          </a:xfrm>
        </p:spPr>
        <p:txBody>
          <a:bodyPr/>
          <a:lstStyle/>
          <a:p>
            <a:r>
              <a:rPr lang="en-US" altLang="zh-TW" sz="3000" dirty="0" smtClean="0"/>
              <a:t>Nathaniel Hawthorne (1804-1864)</a:t>
            </a:r>
          </a:p>
          <a:p>
            <a:r>
              <a:rPr lang="en-US" altLang="zh-TW" sz="3000" dirty="0" smtClean="0"/>
              <a:t>A short story</a:t>
            </a:r>
          </a:p>
          <a:p>
            <a:r>
              <a:rPr lang="en-US" altLang="zh-TW" sz="3000" dirty="0" smtClean="0"/>
              <a:t>Science vs. spirit</a:t>
            </a:r>
          </a:p>
          <a:p>
            <a:r>
              <a:rPr lang="en-US" altLang="zh-TW" sz="3000" dirty="0" smtClean="0"/>
              <a:t>Defect vs. perfection</a:t>
            </a:r>
          </a:p>
          <a:p>
            <a:endParaRPr lang="en-US" altLang="zh-TW" sz="3000" dirty="0"/>
          </a:p>
          <a:p>
            <a:r>
              <a:rPr lang="en-US" altLang="zh-TW" sz="3000" dirty="0" smtClean="0">
                <a:solidFill>
                  <a:srgbClr val="0070C0"/>
                </a:solidFill>
              </a:rPr>
              <a:t>Is Georgiana a character of agency?</a:t>
            </a:r>
          </a:p>
          <a:p>
            <a:endParaRPr lang="en-US" altLang="zh-TW" sz="3000" dirty="0" smtClean="0"/>
          </a:p>
          <a:p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721" y="1155033"/>
            <a:ext cx="3497541" cy="52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cap="none" dirty="0" smtClean="0"/>
              <a:t>Activity: Thinking about female agency</a:t>
            </a:r>
            <a:endParaRPr lang="zh-TW" alt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8271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47" y="231833"/>
            <a:ext cx="8508731" cy="63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Writing a Breakup Note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000" dirty="0" smtClean="0"/>
              <a:t>You feel that your girlfriend/boyfriend is cheating on you and you want to breakup with him/her.</a:t>
            </a:r>
          </a:p>
          <a:p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95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Breakup Note Instructions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799" y="2103120"/>
            <a:ext cx="10599019" cy="3931920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solidFill>
                  <a:srgbClr val="0070C0"/>
                </a:solidFill>
              </a:rPr>
              <a:t>Duration: 10 minutes</a:t>
            </a:r>
          </a:p>
          <a:p>
            <a:r>
              <a:rPr lang="en-US" altLang="zh-TW" sz="2400" dirty="0" smtClean="0">
                <a:solidFill>
                  <a:srgbClr val="0070C0"/>
                </a:solidFill>
              </a:rPr>
              <a:t>Length: 5-6 sentences</a:t>
            </a:r>
          </a:p>
          <a:p>
            <a:r>
              <a:rPr lang="en-US" altLang="zh-TW" sz="2400" dirty="0" smtClean="0"/>
              <a:t>Facts:</a:t>
            </a:r>
          </a:p>
          <a:p>
            <a:pPr marL="627063" indent="-544513">
              <a:buNone/>
            </a:pPr>
            <a:r>
              <a:rPr lang="en-US" altLang="zh-TW" sz="2400" dirty="0" smtClean="0"/>
              <a:t>  1. Last Saturday, s/he told you that s/he was having dinner with family, but your friend spotted him/her outside of a movie theatre.</a:t>
            </a:r>
          </a:p>
          <a:p>
            <a:pPr>
              <a:buNone/>
            </a:pPr>
            <a:r>
              <a:rPr lang="en-US" altLang="zh-TW" sz="2400" dirty="0" smtClean="0"/>
              <a:t>  2. S/he is on Tinder all the time.</a:t>
            </a:r>
          </a:p>
          <a:p>
            <a:pPr>
              <a:buNone/>
            </a:pPr>
            <a:r>
              <a:rPr lang="en-US" altLang="zh-TW" sz="2400" dirty="0" smtClean="0"/>
              <a:t>  3. S/he has spent less time with you.</a:t>
            </a:r>
          </a:p>
          <a:p>
            <a:r>
              <a:rPr lang="en-US" altLang="zh-TW" sz="2400" dirty="0" smtClean="0">
                <a:solidFill>
                  <a:srgbClr val="0070C0"/>
                </a:solidFill>
              </a:rPr>
              <a:t>When you finish, put it in the box (You don’t have to put your name on the paper.)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Writing a Response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Your boyfriend/girlfriend thinks that you are seeing someone else and is breaking up with you. You can choose between the following two options:</a:t>
            </a:r>
          </a:p>
          <a:p>
            <a:pPr marL="896938" indent="-814388">
              <a:buNone/>
            </a:pPr>
            <a:r>
              <a:rPr lang="en-US" altLang="zh-TW" sz="2800" dirty="0" smtClean="0">
                <a:solidFill>
                  <a:srgbClr val="0070C0"/>
                </a:solidFill>
              </a:rPr>
              <a:t>   (a) explain to him/her that you are not cheating </a:t>
            </a:r>
          </a:p>
          <a:p>
            <a:pPr marL="896938" indent="-814388">
              <a:buNone/>
            </a:pPr>
            <a:r>
              <a:rPr lang="en-US" altLang="zh-TW" sz="2800" dirty="0" smtClean="0">
                <a:solidFill>
                  <a:srgbClr val="0070C0"/>
                </a:solidFill>
              </a:rPr>
              <a:t>   (b) admit it and apologize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Response Writing Instructions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>
                <a:solidFill>
                  <a:srgbClr val="0070C0"/>
                </a:solidFill>
              </a:rPr>
              <a:t>Pick one breakup note from the box and start responding to his/her accusations.</a:t>
            </a:r>
          </a:p>
          <a:p>
            <a:r>
              <a:rPr lang="en-US" altLang="zh-TW" sz="2800" dirty="0" smtClean="0"/>
              <a:t>Duration: 10 minutes</a:t>
            </a:r>
          </a:p>
          <a:p>
            <a:r>
              <a:rPr lang="en-US" altLang="zh-TW" sz="2800" dirty="0" smtClean="0"/>
              <a:t>Length: 5-6 sentences</a:t>
            </a:r>
          </a:p>
          <a:p>
            <a:r>
              <a:rPr lang="en-US" altLang="zh-TW" sz="2800" dirty="0" smtClean="0">
                <a:solidFill>
                  <a:srgbClr val="0070C0"/>
                </a:solidFill>
              </a:rPr>
              <a:t>When you finish, staple your response and the breakup note together and put them in the box (You don’t have to put your name on the paper).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0070C0"/>
                </a:solidFill>
              </a:rPr>
              <a:t>On your own (3 minutes): </a:t>
            </a:r>
            <a:r>
              <a:rPr lang="en-US" altLang="zh-TW" sz="2800" dirty="0" smtClean="0"/>
              <a:t>You are a concerned friend of the couple. Read through the accusations and the responses and predict the outcome. Will they break up?</a:t>
            </a:r>
          </a:p>
          <a:p>
            <a:endParaRPr lang="en-US" altLang="zh-TW" sz="2800" dirty="0" smtClean="0"/>
          </a:p>
          <a:p>
            <a:r>
              <a:rPr lang="en-US" altLang="zh-TW" sz="2800" dirty="0" smtClean="0">
                <a:solidFill>
                  <a:srgbClr val="0070C0"/>
                </a:solidFill>
              </a:rPr>
              <a:t>With the group (</a:t>
            </a:r>
            <a:r>
              <a:rPr lang="en-US" altLang="zh-TW" sz="2800" dirty="0">
                <a:solidFill>
                  <a:srgbClr val="0070C0"/>
                </a:solidFill>
              </a:rPr>
              <a:t>7</a:t>
            </a:r>
            <a:r>
              <a:rPr lang="en-US" altLang="zh-TW" sz="2800" dirty="0" smtClean="0">
                <a:solidFill>
                  <a:srgbClr val="0070C0"/>
                </a:solidFill>
              </a:rPr>
              <a:t> minutes): </a:t>
            </a:r>
            <a:r>
              <a:rPr lang="en-US" altLang="zh-TW" sz="2800" dirty="0" smtClean="0"/>
              <a:t>Take turns describing the situation of each couple and analyze what factors (attitudes, misunderstandings, etc.) lead to the breakup or the patch-up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3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Plan for today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/>
              <a:t>Peer Teaching: Brown and Hawthorne</a:t>
            </a:r>
          </a:p>
          <a:p>
            <a:r>
              <a:rPr lang="en-US" altLang="zh-TW" sz="2800" dirty="0" smtClean="0"/>
              <a:t>Quiz</a:t>
            </a:r>
          </a:p>
          <a:p>
            <a:r>
              <a:rPr lang="en-US" altLang="zh-TW" sz="2800" dirty="0" smtClean="0"/>
              <a:t>Activity: Thinking about female agency</a:t>
            </a:r>
          </a:p>
          <a:p>
            <a:r>
              <a:rPr lang="en-US" altLang="zh-TW" sz="2800" dirty="0" smtClean="0"/>
              <a:t>Lecture: Gaze and camping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1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Literary 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4080" y="2926080"/>
            <a:ext cx="6633411" cy="3931920"/>
          </a:xfrm>
        </p:spPr>
        <p:txBody>
          <a:bodyPr/>
          <a:lstStyle/>
          <a:p>
            <a:endParaRPr lang="en-US" altLang="zh-TW" dirty="0" smtClean="0"/>
          </a:p>
          <a:p>
            <a:pPr>
              <a:buNone/>
            </a:pPr>
            <a:r>
              <a:rPr lang="en-US" altLang="zh-TW" sz="4000" dirty="0"/>
              <a:t>“Hills like White Elephants” 〈</a:t>
            </a:r>
            <a:r>
              <a:rPr lang="zh-TW" altLang="en-US" sz="4000" dirty="0"/>
              <a:t>白象群山</a:t>
            </a:r>
            <a:r>
              <a:rPr lang="en-US" altLang="zh-TW" sz="4000" dirty="0"/>
              <a:t>〉(1927)</a:t>
            </a:r>
          </a:p>
          <a:p>
            <a:endParaRPr lang="en-US" altLang="zh-TW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971" y="1313154"/>
            <a:ext cx="3821455" cy="4771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8060" y="6084878"/>
            <a:ext cx="34708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https://en.wikipedia.org/wiki/Ernest_Hemingway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3450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800" y="2103120"/>
            <a:ext cx="5901891" cy="3931920"/>
          </a:xfrm>
        </p:spPr>
        <p:txBody>
          <a:bodyPr/>
          <a:lstStyle/>
          <a:p>
            <a:r>
              <a:rPr lang="en-US" altLang="zh-TW" sz="2800" dirty="0" smtClean="0"/>
              <a:t>Correct the text</a:t>
            </a:r>
          </a:p>
          <a:p>
            <a:r>
              <a:rPr lang="en-US" altLang="zh-TW" sz="2800" dirty="0" smtClean="0"/>
              <a:t>See images related to the story</a:t>
            </a:r>
          </a:p>
          <a:p>
            <a:r>
              <a:rPr lang="en-US" altLang="zh-TW" sz="2800" dirty="0" smtClean="0"/>
              <a:t>Listen to the story</a:t>
            </a:r>
          </a:p>
          <a:p>
            <a:r>
              <a:rPr lang="en-US" altLang="zh-TW" sz="2800" dirty="0" smtClean="0"/>
              <a:t>Figure out what they are talking about</a:t>
            </a:r>
          </a:p>
          <a:p>
            <a:r>
              <a:rPr lang="en-US" altLang="zh-TW" sz="2800" dirty="0" smtClean="0"/>
              <a:t>Analyze conflicts</a:t>
            </a:r>
          </a:p>
          <a:p>
            <a:r>
              <a:rPr lang="en-US" altLang="zh-TW" sz="2800" dirty="0" smtClean="0"/>
              <a:t>Study symbols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490" y="2598821"/>
            <a:ext cx="4854341" cy="3436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0472" y="612396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TW" sz="1100" dirty="0"/>
              <a:t>https://thebharaths.com/digging-hills-like-white-elephants-short-story-deep/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7284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Correction of the text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Page 3</a:t>
            </a:r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r>
              <a:rPr lang="en-US" altLang="zh-TW" sz="2800" dirty="0" smtClean="0"/>
              <a:t>“What did you say?”</a:t>
            </a:r>
          </a:p>
          <a:p>
            <a:pPr>
              <a:buNone/>
            </a:pPr>
            <a:r>
              <a:rPr lang="en-US" altLang="zh-TW" sz="2800" dirty="0" smtClean="0"/>
              <a:t>“I said we could have everything.”</a:t>
            </a:r>
          </a:p>
          <a:p>
            <a:pPr>
              <a:buNone/>
            </a:pPr>
            <a:r>
              <a:rPr lang="en-US" altLang="zh-TW" sz="2800" dirty="0" smtClean="0">
                <a:solidFill>
                  <a:srgbClr val="0070C0"/>
                </a:solidFill>
              </a:rPr>
              <a:t>“We can have everything.”</a:t>
            </a:r>
          </a:p>
          <a:p>
            <a:pPr>
              <a:buNone/>
            </a:pPr>
            <a:r>
              <a:rPr lang="en-US" altLang="zh-TW" sz="2800" dirty="0" smtClean="0"/>
              <a:t>“No, we can’t.”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098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Ebro River Valley</a:t>
            </a:r>
            <a:endParaRPr lang="zh-TW" altLang="en-US" dirty="0"/>
          </a:p>
        </p:txBody>
      </p:sp>
      <p:pic>
        <p:nvPicPr>
          <p:cNvPr id="26628" name="Picture 4" descr="ãebro river valley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6178" y="1847186"/>
            <a:ext cx="6771982" cy="4521568"/>
          </a:xfrm>
          <a:prstGeom prst="rect">
            <a:avLst/>
          </a:prstGeom>
          <a:noFill/>
        </p:spPr>
      </p:pic>
      <p:sp>
        <p:nvSpPr>
          <p:cNvPr id="8" name="向左箭號 7"/>
          <p:cNvSpPr/>
          <p:nvPr/>
        </p:nvSpPr>
        <p:spPr>
          <a:xfrm rot="13496824">
            <a:off x="3405880" y="3479641"/>
            <a:ext cx="729473" cy="8821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012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Train Station Bar</a:t>
            </a:r>
            <a:endParaRPr lang="zh-TW" altLang="en-US" dirty="0"/>
          </a:p>
        </p:txBody>
      </p:sp>
      <p:pic>
        <p:nvPicPr>
          <p:cNvPr id="33794" name="Picture 2" descr="ãtrain station bar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729" y="1790938"/>
            <a:ext cx="6934542" cy="4598135"/>
          </a:xfrm>
          <a:prstGeom prst="rect">
            <a:avLst/>
          </a:prstGeom>
          <a:noFill/>
        </p:spPr>
      </p:pic>
      <p:pic>
        <p:nvPicPr>
          <p:cNvPr id="33796" name="Picture 4" descr="ãoutside table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298" y="4500570"/>
            <a:ext cx="1238258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5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Felt pads</a:t>
            </a:r>
            <a:endParaRPr lang="zh-TW" altLang="en-US" dirty="0"/>
          </a:p>
        </p:txBody>
      </p:sp>
      <p:pic>
        <p:nvPicPr>
          <p:cNvPr id="35842" name="Picture 2" descr="ãfelt pads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78" y="1885936"/>
            <a:ext cx="4071966" cy="4450756"/>
          </a:xfrm>
          <a:prstGeom prst="rect">
            <a:avLst/>
          </a:prstGeom>
          <a:noFill/>
        </p:spPr>
      </p:pic>
      <p:pic>
        <p:nvPicPr>
          <p:cNvPr id="35844" name="Picture 4" descr="ãbeer pad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8622" y="2979106"/>
            <a:ext cx="3357586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4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Anis del Toro</a:t>
            </a:r>
            <a:endParaRPr lang="zh-TW" altLang="en-US" dirty="0"/>
          </a:p>
        </p:txBody>
      </p:sp>
      <p:pic>
        <p:nvPicPr>
          <p:cNvPr id="36866" name="Picture 2" descr="ãanis del toro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290" y="1857364"/>
            <a:ext cx="3276600" cy="3810000"/>
          </a:xfrm>
          <a:prstGeom prst="rect">
            <a:avLst/>
          </a:prstGeom>
          <a:noFill/>
        </p:spPr>
      </p:pic>
      <p:pic>
        <p:nvPicPr>
          <p:cNvPr id="36868" name="Picture 4" descr="ã&quot;anis del toro&quot;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694" y="1857364"/>
            <a:ext cx="3011144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6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00209" y="4428814"/>
            <a:ext cx="7498080" cy="1714512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 smtClean="0"/>
              <a:t>Listening to the story</a:t>
            </a:r>
            <a:br>
              <a:rPr lang="en-US" altLang="zh-TW" dirty="0" smtClean="0"/>
            </a:b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https://youtu.be/oCZcPM1HzPM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ãhemingway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60" y="714356"/>
            <a:ext cx="4992778" cy="3786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2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are they talking about?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“Everything tastes of licorice. Especially </a:t>
            </a:r>
            <a:r>
              <a:rPr lang="en-US" sz="3000" dirty="0" smtClean="0">
                <a:solidFill>
                  <a:srgbClr val="C00000"/>
                </a:solidFill>
              </a:rPr>
              <a:t>all the things you've waited so long for</a:t>
            </a:r>
            <a:r>
              <a:rPr lang="en-US" sz="3000" dirty="0" smtClean="0"/>
              <a:t>, like absinthe.” (page 1, bottom)</a:t>
            </a:r>
          </a:p>
          <a:p>
            <a:r>
              <a:rPr lang="en-US" sz="3000" dirty="0" smtClean="0"/>
              <a:t>“It's really an awfully </a:t>
            </a:r>
            <a:r>
              <a:rPr lang="en-US" sz="3000" dirty="0" smtClean="0">
                <a:solidFill>
                  <a:srgbClr val="C00000"/>
                </a:solidFill>
              </a:rPr>
              <a:t>simple operation</a:t>
            </a:r>
            <a:r>
              <a:rPr lang="en-US" sz="3000" dirty="0" smtClean="0"/>
              <a:t>, Jig," the man said. “It's not really an operation at all.” (page 2, top)</a:t>
            </a:r>
          </a:p>
          <a:p>
            <a:r>
              <a:rPr lang="en-US" sz="3000" dirty="0" smtClean="0"/>
              <a:t>“I know you wouldn't mind it, Jig. It's really not anything. It's just to </a:t>
            </a:r>
            <a:r>
              <a:rPr lang="en-US" sz="3000" dirty="0" smtClean="0">
                <a:solidFill>
                  <a:srgbClr val="C00000"/>
                </a:solidFill>
              </a:rPr>
              <a:t>let the air in</a:t>
            </a:r>
            <a:r>
              <a:rPr lang="en-US" sz="3000" dirty="0" smtClean="0"/>
              <a:t>.” (page 2, middle)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01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are they talking about?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   "You've got to realize," he said, "that I don't want you to do it if you don't want to. I'm perfectly willing to </a:t>
            </a:r>
            <a:r>
              <a:rPr lang="en-US" sz="3000" dirty="0" smtClean="0">
                <a:solidFill>
                  <a:srgbClr val="C00000"/>
                </a:solidFill>
              </a:rPr>
              <a:t>go through with it </a:t>
            </a:r>
            <a:r>
              <a:rPr lang="en-US" sz="3000" dirty="0" smtClean="0"/>
              <a:t>if it means anything to you." </a:t>
            </a:r>
          </a:p>
          <a:p>
            <a:pPr>
              <a:buNone/>
            </a:pPr>
            <a:r>
              <a:rPr lang="en-US" sz="3000" dirty="0" smtClean="0"/>
              <a:t>      "Doesn't </a:t>
            </a:r>
            <a:r>
              <a:rPr lang="en-US" sz="3000" dirty="0" smtClean="0">
                <a:solidFill>
                  <a:srgbClr val="C00000"/>
                </a:solidFill>
              </a:rPr>
              <a:t>it</a:t>
            </a:r>
            <a:r>
              <a:rPr lang="en-US" sz="3000" dirty="0" smtClean="0"/>
              <a:t> mean anything to you? We could get along." </a:t>
            </a:r>
          </a:p>
          <a:p>
            <a:pPr>
              <a:buNone/>
            </a:pPr>
            <a:r>
              <a:rPr lang="en-US" sz="3000" dirty="0" smtClean="0"/>
              <a:t>      "Of course </a:t>
            </a:r>
            <a:r>
              <a:rPr lang="en-US" sz="3000" dirty="0" smtClean="0">
                <a:solidFill>
                  <a:srgbClr val="C00000"/>
                </a:solidFill>
              </a:rPr>
              <a:t>it</a:t>
            </a:r>
            <a:r>
              <a:rPr lang="en-US" sz="3000" dirty="0" smtClean="0"/>
              <a:t> does. But I don't want anybody but you. </a:t>
            </a:r>
            <a:r>
              <a:rPr lang="en-US" sz="3000" dirty="0" smtClean="0">
                <a:solidFill>
                  <a:srgbClr val="C00000"/>
                </a:solidFill>
              </a:rPr>
              <a:t>I don't want any one else</a:t>
            </a:r>
            <a:r>
              <a:rPr lang="en-US" sz="3000" dirty="0" smtClean="0"/>
              <a:t>.  And I know </a:t>
            </a:r>
            <a:r>
              <a:rPr lang="en-US" sz="3000" dirty="0" smtClean="0">
                <a:solidFill>
                  <a:srgbClr val="C00000"/>
                </a:solidFill>
              </a:rPr>
              <a:t>it</a:t>
            </a:r>
            <a:r>
              <a:rPr lang="en-US" sz="3000" dirty="0" smtClean="0"/>
              <a:t>'s perfectly simple.“ (page 3, middle)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9471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cap="none" dirty="0" smtClean="0"/>
              <a:t>Peer Teaching: </a:t>
            </a:r>
            <a:br>
              <a:rPr lang="en-US" altLang="zh-TW" sz="5400" cap="none" dirty="0" smtClean="0"/>
            </a:br>
            <a:r>
              <a:rPr lang="en-US" altLang="zh-TW" sz="5400" cap="none" dirty="0" smtClean="0"/>
              <a:t>Brown and </a:t>
            </a:r>
            <a:r>
              <a:rPr lang="en-US" altLang="zh-TW" sz="5400" cap="none" dirty="0"/>
              <a:t>H</a:t>
            </a:r>
            <a:r>
              <a:rPr lang="en-US" altLang="zh-TW" sz="5400" cap="none" dirty="0" smtClean="0"/>
              <a:t>awthorne</a:t>
            </a:r>
            <a:endParaRPr lang="zh-TW" alt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37206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First Conflict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70C0"/>
                </a:solidFill>
              </a:rPr>
              <a:t>Page 1, middle</a:t>
            </a:r>
          </a:p>
          <a:p>
            <a:pPr>
              <a:buNone/>
            </a:pPr>
            <a:r>
              <a:rPr lang="en-US" sz="3000" dirty="0" smtClean="0"/>
              <a:t>   "They look like white elephants," she said. </a:t>
            </a:r>
          </a:p>
          <a:p>
            <a:pPr>
              <a:buNone/>
            </a:pPr>
            <a:r>
              <a:rPr lang="en-US" sz="3000" dirty="0" smtClean="0"/>
              <a:t>   "I've never seen one," the man drank his beer. </a:t>
            </a:r>
          </a:p>
          <a:p>
            <a:pPr>
              <a:buNone/>
            </a:pPr>
            <a:r>
              <a:rPr lang="en-US" sz="3000" dirty="0" smtClean="0"/>
              <a:t>   "No, you wouldn't have." </a:t>
            </a:r>
          </a:p>
          <a:p>
            <a:pPr marL="92075" indent="-9525">
              <a:buNone/>
            </a:pPr>
            <a:r>
              <a:rPr lang="en-US" sz="3000" dirty="0" smtClean="0"/>
              <a:t>   "I might have," the man said. "Just because you say I wouldn't have doesn't prove anything."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6961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Second Conflict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Page 1, bottom</a:t>
            </a:r>
          </a:p>
          <a:p>
            <a:pPr>
              <a:buNone/>
            </a:pPr>
            <a:r>
              <a:rPr lang="en-US" sz="2800" dirty="0" smtClean="0"/>
              <a:t>   "We want two Anis del Toro." </a:t>
            </a:r>
          </a:p>
          <a:p>
            <a:pPr>
              <a:buNone/>
            </a:pPr>
            <a:r>
              <a:rPr lang="en-US" sz="2800" dirty="0" smtClean="0"/>
              <a:t>   "With water?" </a:t>
            </a:r>
          </a:p>
          <a:p>
            <a:pPr>
              <a:buNone/>
            </a:pPr>
            <a:r>
              <a:rPr lang="en-US" sz="2800" dirty="0" smtClean="0"/>
              <a:t>   "Do you want it with water?" </a:t>
            </a:r>
          </a:p>
          <a:p>
            <a:pPr marL="92075" indent="-9525">
              <a:buNone/>
            </a:pPr>
            <a:r>
              <a:rPr lang="en-US" sz="2800" dirty="0" smtClean="0"/>
              <a:t>   "I don't know," the girl said. "Is it good with water?" </a:t>
            </a:r>
          </a:p>
          <a:p>
            <a:pPr marL="92075" indent="-9525">
              <a:buNone/>
            </a:pPr>
            <a:r>
              <a:rPr lang="en-US" sz="2800" dirty="0" smtClean="0"/>
              <a:t>   "It's all right." "You want them with water?" asked the woman.</a:t>
            </a:r>
          </a:p>
          <a:p>
            <a:pPr marL="182563" indent="-100013">
              <a:buNone/>
            </a:pPr>
            <a:r>
              <a:rPr lang="en-US" altLang="zh-TW" sz="2800" dirty="0" smtClean="0"/>
              <a:t>   </a:t>
            </a:r>
            <a:r>
              <a:rPr lang="en-US" sz="2800" dirty="0" smtClean="0"/>
              <a:t>"Yes, with water."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134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Third Conflict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0070C0"/>
                </a:solidFill>
              </a:rPr>
              <a:t>Page 2, bottom</a:t>
            </a:r>
          </a:p>
          <a:p>
            <a:pPr>
              <a:buNone/>
            </a:pPr>
            <a:r>
              <a:rPr lang="en-US" sz="2800" dirty="0" smtClean="0"/>
              <a:t>      “And you think then we'll be all right and be happy." </a:t>
            </a:r>
          </a:p>
          <a:p>
            <a:pPr>
              <a:buNone/>
            </a:pPr>
            <a:r>
              <a:rPr lang="en-US" sz="2800" dirty="0" smtClean="0"/>
              <a:t>      "I know we will. You don't have to be afraid. I've known lots of people that have done it." </a:t>
            </a:r>
          </a:p>
          <a:p>
            <a:pPr>
              <a:buNone/>
            </a:pPr>
            <a:r>
              <a:rPr lang="en-US" sz="2800" dirty="0" smtClean="0"/>
              <a:t>      "So have I," said the girl. "And afterward they were all so happy."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463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Fourth Conflict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800" y="1859280"/>
            <a:ext cx="10058400" cy="3931920"/>
          </a:xfrm>
        </p:spPr>
        <p:txBody>
          <a:bodyPr>
            <a:noAutofit/>
          </a:bodyPr>
          <a:lstStyle/>
          <a:p>
            <a:r>
              <a:rPr lang="en-US" altLang="zh-TW" sz="2000" dirty="0">
                <a:solidFill>
                  <a:srgbClr val="0070C0"/>
                </a:solidFill>
              </a:rPr>
              <a:t>Page 3, top</a:t>
            </a:r>
          </a:p>
          <a:p>
            <a:pPr>
              <a:buNone/>
            </a:pPr>
            <a:r>
              <a:rPr lang="en-US" sz="2000" dirty="0"/>
              <a:t>      "I said we could have everything." </a:t>
            </a:r>
          </a:p>
          <a:p>
            <a:pPr>
              <a:buNone/>
            </a:pPr>
            <a:r>
              <a:rPr lang="en-US" sz="2000" dirty="0"/>
              <a:t>      "We can have everything." </a:t>
            </a:r>
          </a:p>
          <a:p>
            <a:pPr>
              <a:buNone/>
            </a:pPr>
            <a:r>
              <a:rPr lang="en-US" sz="2000" dirty="0"/>
              <a:t>       “No, we can't." </a:t>
            </a:r>
          </a:p>
          <a:p>
            <a:pPr>
              <a:buNone/>
            </a:pPr>
            <a:r>
              <a:rPr lang="en-US" sz="2000" dirty="0"/>
              <a:t>      "We can have the whole world." </a:t>
            </a:r>
          </a:p>
          <a:p>
            <a:pPr>
              <a:buNone/>
            </a:pPr>
            <a:r>
              <a:rPr lang="en-US" sz="2000" dirty="0"/>
              <a:t>      "No, we can't." </a:t>
            </a:r>
          </a:p>
          <a:p>
            <a:pPr>
              <a:buNone/>
            </a:pPr>
            <a:r>
              <a:rPr lang="en-US" sz="2000" dirty="0"/>
              <a:t>      "We can go everywhere.“</a:t>
            </a:r>
          </a:p>
          <a:p>
            <a:pPr>
              <a:buNone/>
            </a:pPr>
            <a:r>
              <a:rPr lang="en-US" sz="2000" dirty="0"/>
              <a:t>      "No, we can't. It isn't ours any more." </a:t>
            </a:r>
          </a:p>
          <a:p>
            <a:pPr>
              <a:buNone/>
            </a:pPr>
            <a:r>
              <a:rPr lang="en-US" sz="2000" dirty="0"/>
              <a:t>      "It's ours." </a:t>
            </a:r>
          </a:p>
          <a:p>
            <a:pPr>
              <a:buNone/>
            </a:pPr>
            <a:r>
              <a:rPr lang="en-US" sz="2000" dirty="0"/>
              <a:t>      "No, it isn't. And once they take it away, you never get it back." </a:t>
            </a:r>
          </a:p>
          <a:p>
            <a:pPr>
              <a:buNone/>
            </a:pPr>
            <a:r>
              <a:rPr lang="en-US" sz="2000" dirty="0"/>
              <a:t>      "But they haven't taken it away." "We'll wait and see."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84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 she a character of agency?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81" y="1859597"/>
            <a:ext cx="4231322" cy="4231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9920" y="6192519"/>
            <a:ext cx="6939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https://theoutline.com/post/6583/female-agency-in-movies-feminist?zd=1&amp;zi=n3euzboq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649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ãhills like white elephants la film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4299" y="642919"/>
            <a:ext cx="5014919" cy="506167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4167174" y="5857892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https://youtu.be/hGpj283-8oo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47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cap="none" dirty="0" smtClean="0"/>
              <a:t>Lecture: </a:t>
            </a:r>
            <a:br>
              <a:rPr lang="en-US" altLang="zh-TW" sz="5400" cap="none" dirty="0" smtClean="0"/>
            </a:br>
            <a:r>
              <a:rPr lang="en-US" altLang="zh-TW" sz="5400" cap="none" dirty="0" smtClean="0"/>
              <a:t>Gaze and Camping</a:t>
            </a:r>
            <a:endParaRPr lang="zh-TW" alt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945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Gaze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3464560" cy="3931920"/>
          </a:xfrm>
        </p:spPr>
        <p:txBody>
          <a:bodyPr>
            <a:normAutofit/>
          </a:bodyPr>
          <a:lstStyle/>
          <a:p>
            <a:r>
              <a:rPr lang="en-US" altLang="zh-TW" sz="3000" dirty="0" smtClean="0"/>
              <a:t>Review: seeing vs. other senses (Emerson)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418" y="1859280"/>
            <a:ext cx="7279162" cy="41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Gaze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95" y="1943074"/>
            <a:ext cx="809625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5395" y="5835134"/>
            <a:ext cx="31325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https://www.azquotes.com/quote/1434094</a:t>
            </a:r>
            <a:endParaRPr lang="zh-TW" alt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70" y="943963"/>
            <a:ext cx="6089650" cy="5152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5395" y="609674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TW" sz="1100" smtClean="0"/>
              <a:t>https://www.brown.edu/Departments/Joukowsky_Institute/courses/13things/7121.html</a:t>
            </a:r>
            <a:endParaRPr lang="zh-TW" alt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588" y="512070"/>
            <a:ext cx="6184900" cy="41216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5395" y="6330836"/>
            <a:ext cx="76142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https://peakd.com/surveillance/@thermoplastic/7-billion-suspects-the-surveillance-society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2214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Gaze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697" y="1860232"/>
            <a:ext cx="7096125" cy="3990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7568" y="5984855"/>
            <a:ext cx="8550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https://www.diyphotography.net/high-power-posing-vs-low-power-posing-how-body-language-influences-your-pictures/</a:t>
            </a:r>
            <a:endParaRPr lang="zh-TW" altLang="en-US" sz="1100" dirty="0"/>
          </a:p>
        </p:txBody>
      </p:sp>
      <p:sp>
        <p:nvSpPr>
          <p:cNvPr id="6" name="Rectangle 5"/>
          <p:cNvSpPr/>
          <p:nvPr/>
        </p:nvSpPr>
        <p:spPr>
          <a:xfrm>
            <a:off x="864621" y="4135735"/>
            <a:ext cx="4549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sz="5400" b="1" dirty="0">
                <a:ln/>
                <a:solidFill>
                  <a:schemeClr val="accent3"/>
                </a:solidFill>
              </a:rPr>
              <a:t>m</a:t>
            </a:r>
            <a:r>
              <a:rPr lang="en-US" altLang="zh-TW" sz="5400" b="1" cap="none" spc="0" dirty="0" smtClean="0">
                <a:ln/>
                <a:solidFill>
                  <a:schemeClr val="accent3"/>
                </a:solidFill>
                <a:effectLst/>
              </a:rPr>
              <a:t>ale subject</a:t>
            </a:r>
            <a:endParaRPr lang="en-US" altLang="zh-TW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0546" y="3009370"/>
            <a:ext cx="4911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TW" sz="5400" b="1" dirty="0">
                <a:ln/>
                <a:solidFill>
                  <a:schemeClr val="accent3"/>
                </a:solidFill>
              </a:rPr>
              <a:t>f</a:t>
            </a:r>
            <a:r>
              <a:rPr lang="en-US" altLang="zh-TW" sz="5400" b="1" cap="none" spc="0" dirty="0" smtClean="0">
                <a:ln/>
                <a:solidFill>
                  <a:schemeClr val="accent3"/>
                </a:solidFill>
                <a:effectLst/>
              </a:rPr>
              <a:t>emale object</a:t>
            </a:r>
            <a:endParaRPr lang="en-US" altLang="zh-TW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13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Round 1</a:t>
            </a:r>
            <a:endParaRPr lang="zh-TW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7018487" cy="3678303"/>
          </a:xfrm>
        </p:spPr>
        <p:txBody>
          <a:bodyPr>
            <a:normAutofit fontScale="92500"/>
          </a:bodyPr>
          <a:lstStyle/>
          <a:p>
            <a:r>
              <a:rPr lang="en-US" altLang="zh-TW" sz="3200" dirty="0"/>
              <a:t>Get together with students who </a:t>
            </a:r>
            <a:r>
              <a:rPr lang="en-US" altLang="zh-TW" sz="3200" dirty="0">
                <a:solidFill>
                  <a:srgbClr val="FF0000"/>
                </a:solidFill>
              </a:rPr>
              <a:t>read the same excerpt (2-3 people in a group). </a:t>
            </a:r>
          </a:p>
          <a:p>
            <a:r>
              <a:rPr lang="en-US" altLang="zh-TW" sz="3200" dirty="0"/>
              <a:t>Share notes, communicate ideas, ask questions</a:t>
            </a:r>
            <a:r>
              <a:rPr lang="en-US" altLang="zh-TW" sz="3200" dirty="0" smtClean="0"/>
              <a:t>.</a:t>
            </a:r>
          </a:p>
          <a:p>
            <a:r>
              <a:rPr lang="en-US" altLang="zh-TW" sz="3200" dirty="0" smtClean="0"/>
              <a:t>This time, focus on how the author portrays female characters</a:t>
            </a:r>
            <a:endParaRPr lang="zh-TW" altLang="en-US" sz="3200" dirty="0"/>
          </a:p>
          <a:p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513" y="3830320"/>
            <a:ext cx="3523295" cy="239584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477520" y="4622800"/>
            <a:ext cx="6969760" cy="1235999"/>
          </a:xfrm>
          <a:prstGeom prst="frame">
            <a:avLst>
              <a:gd name="adj1" fmla="val 4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Gaze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5029200" cy="393192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Male gaze and voyeurism</a:t>
            </a:r>
            <a:endParaRPr lang="zh-TW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2744470"/>
            <a:ext cx="5715000" cy="321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12396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TW" sz="1100" dirty="0"/>
              <a:t>https://www.alfred-hitchcock-films.net/theme-voyeurism.htm</a:t>
            </a:r>
            <a:endParaRPr lang="zh-TW" altLang="en-US" sz="1100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744470"/>
            <a:ext cx="4188888" cy="3097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6317006"/>
            <a:ext cx="8829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https://www.bigtop40.com/features/top-ten-singles-5th-july-2015/fifth-harmony-worth-it-kid-ink/</a:t>
            </a:r>
            <a:endParaRPr lang="zh-TW" alt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7670918" y="2322301"/>
            <a:ext cx="3741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https://youtu.be/YBHQbu5rbdQ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64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Camping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1817755"/>
            <a:ext cx="8201841" cy="4160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0321" y="5977894"/>
            <a:ext cx="7274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https://www.harpersbazaar.com/tw/fashion/news/g27356502/2019-met-gala-theme-camp/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0272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920" y="487997"/>
            <a:ext cx="9326880" cy="57349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3361" y="6303014"/>
            <a:ext cx="7274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https://www.harpersbazaar.com/tw/fashion/news/g27356502/2019-met-gala-theme-camp/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26868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3" y="3205499"/>
            <a:ext cx="11450947" cy="1853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7103" y="6164345"/>
            <a:ext cx="73362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https://www.harpersbazaar.com/tw/fashion/news/g27356502/2019-met-gala-theme-camp/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3424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Camping </a:t>
            </a:r>
            <a:endParaRPr lang="zh-TW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510" y="2339965"/>
            <a:ext cx="4966139" cy="31784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938" y="558258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TW" sz="1100" dirty="0" smtClean="0"/>
              <a:t>https://www.freeimages.com/tw/photo/book-eyes-1251357</a:t>
            </a:r>
            <a:endParaRPr lang="zh-TW" alt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28" y="1750350"/>
            <a:ext cx="5432256" cy="37680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61932" y="5582582"/>
            <a:ext cx="27927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https://womany.net/read/article/8997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9023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Round 2</a:t>
            </a:r>
            <a:endParaRPr lang="zh-TW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152" y="1899224"/>
            <a:ext cx="9554209" cy="4191428"/>
          </a:xfrm>
        </p:spPr>
        <p:txBody>
          <a:bodyPr>
            <a:noAutofit/>
          </a:bodyPr>
          <a:lstStyle/>
          <a:p>
            <a:r>
              <a:rPr lang="en-US" altLang="zh-TW" sz="3000" dirty="0"/>
              <a:t>Exchange group members.</a:t>
            </a:r>
          </a:p>
          <a:p>
            <a:r>
              <a:rPr lang="en-US" altLang="zh-TW" sz="3000" dirty="0"/>
              <a:t>Follow the steps:</a:t>
            </a:r>
          </a:p>
          <a:p>
            <a:pPr>
              <a:buFont typeface="+mj-lt"/>
              <a:buAutoNum type="arabicParenR"/>
            </a:pPr>
            <a:r>
              <a:rPr lang="en-US" altLang="zh-TW" sz="3000" dirty="0">
                <a:solidFill>
                  <a:srgbClr val="00B050"/>
                </a:solidFill>
              </a:rPr>
              <a:t> </a:t>
            </a:r>
            <a:r>
              <a:rPr lang="en-US" altLang="zh-TW" sz="3000" dirty="0" smtClean="0">
                <a:solidFill>
                  <a:srgbClr val="00B050"/>
                </a:solidFill>
              </a:rPr>
              <a:t>A team </a:t>
            </a:r>
            <a:r>
              <a:rPr lang="en-US" altLang="zh-TW" sz="3000" dirty="0" smtClean="0"/>
              <a:t>starts </a:t>
            </a:r>
            <a:r>
              <a:rPr lang="en-US" altLang="zh-TW" sz="3000" dirty="0"/>
              <a:t>by stating the main point of the reading and offer examples from the notes.</a:t>
            </a:r>
          </a:p>
          <a:p>
            <a:pPr>
              <a:buFont typeface="+mj-lt"/>
              <a:buAutoNum type="arabicParenR"/>
            </a:pPr>
            <a:r>
              <a:rPr lang="en-US" altLang="zh-TW" sz="3000" dirty="0"/>
              <a:t> </a:t>
            </a:r>
            <a:r>
              <a:rPr lang="en-US" altLang="zh-TW" sz="3000" dirty="0" smtClean="0">
                <a:solidFill>
                  <a:srgbClr val="7030A0"/>
                </a:solidFill>
              </a:rPr>
              <a:t>B team </a:t>
            </a:r>
            <a:r>
              <a:rPr lang="en-US" altLang="zh-TW" sz="3000" dirty="0" smtClean="0"/>
              <a:t>takes </a:t>
            </a:r>
            <a:r>
              <a:rPr lang="en-US" altLang="zh-TW" sz="3000" dirty="0"/>
              <a:t>notes, ask questions, and tries to give a summary of </a:t>
            </a:r>
            <a:r>
              <a:rPr lang="en-US" altLang="zh-TW" sz="3000" dirty="0" smtClean="0">
                <a:solidFill>
                  <a:srgbClr val="00B050"/>
                </a:solidFill>
              </a:rPr>
              <a:t>A team’s </a:t>
            </a:r>
            <a:r>
              <a:rPr lang="en-US" altLang="zh-TW" sz="3000" dirty="0" smtClean="0"/>
              <a:t>presentation</a:t>
            </a:r>
            <a:r>
              <a:rPr lang="en-US" altLang="zh-TW" sz="3000" dirty="0"/>
              <a:t>.</a:t>
            </a:r>
          </a:p>
          <a:p>
            <a:pPr>
              <a:buFont typeface="+mj-lt"/>
              <a:buAutoNum type="arabicParenR"/>
            </a:pPr>
            <a:r>
              <a:rPr lang="en-US" altLang="zh-TW" sz="3000" dirty="0"/>
              <a:t> </a:t>
            </a:r>
            <a:r>
              <a:rPr lang="en-US" altLang="zh-TW" sz="3000" dirty="0" smtClean="0">
                <a:solidFill>
                  <a:srgbClr val="7030A0"/>
                </a:solidFill>
              </a:rPr>
              <a:t>B team </a:t>
            </a:r>
            <a:r>
              <a:rPr lang="en-US" altLang="zh-TW" sz="3000" dirty="0" smtClean="0"/>
              <a:t>repeats </a:t>
            </a:r>
            <a:r>
              <a:rPr lang="en-US" altLang="zh-TW" sz="3000" dirty="0"/>
              <a:t>step one. </a:t>
            </a:r>
            <a:endParaRPr lang="zh-TW" altLang="en-US" sz="3000" dirty="0"/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766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Round 3</a:t>
            </a:r>
            <a:endParaRPr lang="zh-TW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1" y="2014194"/>
            <a:ext cx="7198359" cy="3728088"/>
          </a:xfrm>
        </p:spPr>
        <p:txBody>
          <a:bodyPr>
            <a:noAutofit/>
          </a:bodyPr>
          <a:lstStyle/>
          <a:p>
            <a:r>
              <a:rPr lang="en-US" altLang="zh-TW" sz="3000" dirty="0"/>
              <a:t>Each group will go to Google document to share </a:t>
            </a:r>
            <a:r>
              <a:rPr lang="en-US" altLang="zh-TW" sz="3000" dirty="0" smtClean="0">
                <a:solidFill>
                  <a:srgbClr val="FF0000"/>
                </a:solidFill>
              </a:rPr>
              <a:t>two</a:t>
            </a:r>
            <a:r>
              <a:rPr lang="en-US" altLang="zh-TW" sz="3000" dirty="0" smtClean="0"/>
              <a:t> things:</a:t>
            </a:r>
          </a:p>
          <a:p>
            <a:endParaRPr lang="en-US" altLang="zh-TW" sz="3000" dirty="0"/>
          </a:p>
          <a:p>
            <a:pPr>
              <a:buFont typeface="+mj-lt"/>
              <a:buAutoNum type="alphaUcPeriod"/>
            </a:pPr>
            <a:r>
              <a:rPr lang="en-US" altLang="zh-TW" sz="3000" dirty="0"/>
              <a:t> </a:t>
            </a:r>
            <a:r>
              <a:rPr lang="en-US" altLang="zh-TW" sz="3000" dirty="0" smtClean="0"/>
              <a:t>In what sense are they </a:t>
            </a:r>
            <a:r>
              <a:rPr lang="en-US" altLang="zh-TW" sz="3000" dirty="0" smtClean="0">
                <a:solidFill>
                  <a:srgbClr val="FF0000"/>
                </a:solidFill>
              </a:rPr>
              <a:t>similar</a:t>
            </a:r>
            <a:r>
              <a:rPr lang="en-US" altLang="zh-TW" sz="3000" dirty="0" smtClean="0"/>
              <a:t> when portraying female characters</a:t>
            </a:r>
            <a:endParaRPr lang="en-US" altLang="zh-TW" sz="3000" dirty="0"/>
          </a:p>
          <a:p>
            <a:pPr>
              <a:buFont typeface="+mj-lt"/>
              <a:buAutoNum type="alphaUcPeriod"/>
            </a:pPr>
            <a:r>
              <a:rPr lang="en-US" altLang="zh-TW" sz="3000" dirty="0"/>
              <a:t> In what sense are they </a:t>
            </a:r>
            <a:r>
              <a:rPr lang="en-US" altLang="zh-TW" sz="3000" dirty="0" smtClean="0">
                <a:solidFill>
                  <a:srgbClr val="FF0000"/>
                </a:solidFill>
              </a:rPr>
              <a:t>different</a:t>
            </a:r>
            <a:r>
              <a:rPr lang="en-US" altLang="zh-TW" sz="3000" dirty="0" smtClean="0"/>
              <a:t> </a:t>
            </a:r>
            <a:r>
              <a:rPr lang="en-US" altLang="zh-TW" sz="3000" dirty="0"/>
              <a:t>when </a:t>
            </a:r>
            <a:r>
              <a:rPr lang="en-US" altLang="zh-TW" sz="3000" dirty="0" smtClean="0"/>
              <a:t>portraying female characters</a:t>
            </a:r>
            <a:endParaRPr lang="zh-TW" altLang="en-US" sz="30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2550161"/>
            <a:ext cx="3966340" cy="39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cap="none" dirty="0" smtClean="0"/>
              <a:t>Quiz:</a:t>
            </a:r>
            <a:br>
              <a:rPr lang="en-US" altLang="zh-TW" sz="5400" cap="none" dirty="0" smtClean="0"/>
            </a:br>
            <a:r>
              <a:rPr lang="en-US" altLang="zh-TW" sz="5400" cap="none" dirty="0" smtClean="0"/>
              <a:t>Answer 5 questions</a:t>
            </a:r>
            <a:endParaRPr lang="zh-TW" alt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22526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Quiz</a:t>
            </a:r>
            <a:endParaRPr lang="zh-TW" alt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53" y="1805361"/>
            <a:ext cx="2285501" cy="46029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343" r="33759" b="7116"/>
          <a:stretch/>
        </p:blipFill>
        <p:spPr>
          <a:xfrm>
            <a:off x="4814028" y="1805360"/>
            <a:ext cx="5320276" cy="4602967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660813" y="2428240"/>
            <a:ext cx="2971800" cy="1380066"/>
          </a:xfrm>
          <a:prstGeom prst="donut">
            <a:avLst>
              <a:gd name="adj" fmla="val 3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20521246">
            <a:off x="3198202" y="3474670"/>
            <a:ext cx="1583266" cy="4614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2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Quiz</a:t>
            </a:r>
            <a:endParaRPr lang="zh-TW" alt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4" y="1804785"/>
            <a:ext cx="2317123" cy="4608161"/>
          </a:xfrm>
        </p:spPr>
      </p:pic>
      <p:sp>
        <p:nvSpPr>
          <p:cNvPr id="6" name="Oval Callout 5"/>
          <p:cNvSpPr/>
          <p:nvPr/>
        </p:nvSpPr>
        <p:spPr>
          <a:xfrm>
            <a:off x="3798844" y="1524080"/>
            <a:ext cx="5132331" cy="2886509"/>
          </a:xfrm>
          <a:prstGeom prst="wedgeEllipseCallout">
            <a:avLst>
              <a:gd name="adj1" fmla="val -61720"/>
              <a:gd name="adj2" fmla="val 3668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3">
                    <a:lumMod val="50000"/>
                  </a:schemeClr>
                </a:solidFill>
              </a:rPr>
              <a:t>Put your student ID number 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altLang="zh-TW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28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306</TotalTime>
  <Words>1168</Words>
  <Application>Microsoft Office PowerPoint</Application>
  <PresentationFormat>Widescreen</PresentationFormat>
  <Paragraphs>158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新細明體</vt:lpstr>
      <vt:lpstr>Century Gothic</vt:lpstr>
      <vt:lpstr>Garamond</vt:lpstr>
      <vt:lpstr>Times New Roman</vt:lpstr>
      <vt:lpstr>Savon</vt:lpstr>
      <vt:lpstr>How do Male Writers Portray  Female Characters?</vt:lpstr>
      <vt:lpstr>Plan for today</vt:lpstr>
      <vt:lpstr>Peer Teaching:  Brown and Hawthorne</vt:lpstr>
      <vt:lpstr>Round 1</vt:lpstr>
      <vt:lpstr>Round 2</vt:lpstr>
      <vt:lpstr>Round 3</vt:lpstr>
      <vt:lpstr>Quiz: Answer 5 questions</vt:lpstr>
      <vt:lpstr>Quiz</vt:lpstr>
      <vt:lpstr>Quiz</vt:lpstr>
      <vt:lpstr>Quiz</vt:lpstr>
      <vt:lpstr>The Power of Sympathy</vt:lpstr>
      <vt:lpstr>“The Birth-Mark”</vt:lpstr>
      <vt:lpstr>Activity: Thinking about female agency</vt:lpstr>
      <vt:lpstr>PowerPoint Presentation</vt:lpstr>
      <vt:lpstr>Writing a Breakup Note</vt:lpstr>
      <vt:lpstr>Breakup Note Instructions</vt:lpstr>
      <vt:lpstr>Writing a Response</vt:lpstr>
      <vt:lpstr>Response Writing Instructions</vt:lpstr>
      <vt:lpstr>Discussion</vt:lpstr>
      <vt:lpstr>Literary Analysis</vt:lpstr>
      <vt:lpstr>Plan</vt:lpstr>
      <vt:lpstr>Correction of the text</vt:lpstr>
      <vt:lpstr>Ebro River Valley</vt:lpstr>
      <vt:lpstr>The Train Station Bar</vt:lpstr>
      <vt:lpstr>Felt pads</vt:lpstr>
      <vt:lpstr>Anis del Toro</vt:lpstr>
      <vt:lpstr>Listening to the story https://youtu.be/oCZcPM1HzPM</vt:lpstr>
      <vt:lpstr>What are they talking about?</vt:lpstr>
      <vt:lpstr>What are they talking about?</vt:lpstr>
      <vt:lpstr>First Conflict </vt:lpstr>
      <vt:lpstr>Second Conflict</vt:lpstr>
      <vt:lpstr>Third Conflict</vt:lpstr>
      <vt:lpstr>Fourth Conflict</vt:lpstr>
      <vt:lpstr>Is she a character of agency?</vt:lpstr>
      <vt:lpstr>PowerPoint Presentation</vt:lpstr>
      <vt:lpstr>Lecture:  Gaze and Camping</vt:lpstr>
      <vt:lpstr>Gaze</vt:lpstr>
      <vt:lpstr>Gaze</vt:lpstr>
      <vt:lpstr>Gaze</vt:lpstr>
      <vt:lpstr>Gaze</vt:lpstr>
      <vt:lpstr>Camping</vt:lpstr>
      <vt:lpstr>PowerPoint Presentation</vt:lpstr>
      <vt:lpstr>PowerPoint Presentation</vt:lpstr>
      <vt:lpstr>Camping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 male writers portray female characters?</dc:title>
  <dc:creator>Roger Liu</dc:creator>
  <cp:lastModifiedBy>Roger Liu</cp:lastModifiedBy>
  <cp:revision>14</cp:revision>
  <dcterms:created xsi:type="dcterms:W3CDTF">2020-11-22T16:09:28Z</dcterms:created>
  <dcterms:modified xsi:type="dcterms:W3CDTF">2020-11-23T04:53:23Z</dcterms:modified>
</cp:coreProperties>
</file>